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9" r:id="rId3"/>
    <p:sldId id="260" r:id="rId4"/>
    <p:sldId id="262" r:id="rId5"/>
    <p:sldId id="269" r:id="rId6"/>
    <p:sldId id="321" r:id="rId7"/>
    <p:sldId id="270" r:id="rId8"/>
    <p:sldId id="271" r:id="rId9"/>
    <p:sldId id="272" r:id="rId10"/>
    <p:sldId id="274" r:id="rId11"/>
    <p:sldId id="317" r:id="rId12"/>
    <p:sldId id="318" r:id="rId13"/>
    <p:sldId id="277" r:id="rId14"/>
    <p:sldId id="278" r:id="rId15"/>
    <p:sldId id="323" r:id="rId16"/>
    <p:sldId id="312" r:id="rId17"/>
    <p:sldId id="279" r:id="rId18"/>
    <p:sldId id="313" r:id="rId19"/>
    <p:sldId id="314" r:id="rId20"/>
    <p:sldId id="315" r:id="rId21"/>
    <p:sldId id="287" r:id="rId22"/>
    <p:sldId id="288" r:id="rId23"/>
    <p:sldId id="289" r:id="rId24"/>
    <p:sldId id="290" r:id="rId25"/>
    <p:sldId id="291" r:id="rId26"/>
    <p:sldId id="292" r:id="rId27"/>
    <p:sldId id="320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9" r:id="rId42"/>
    <p:sldId id="310" r:id="rId43"/>
    <p:sldId id="311" r:id="rId44"/>
    <p:sldId id="265" r:id="rId45"/>
    <p:sldId id="267" r:id="rId46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151B97"/>
    <a:srgbClr val="EBC9C7"/>
    <a:srgbClr val="F1D8D7"/>
    <a:srgbClr val="181FB0"/>
    <a:srgbClr val="0E1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4" autoAdjust="0"/>
  </p:normalViewPr>
  <p:slideViewPr>
    <p:cSldViewPr>
      <p:cViewPr>
        <p:scale>
          <a:sx n="78" d="100"/>
          <a:sy n="78" d="100"/>
        </p:scale>
        <p:origin x="-1146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AACC7-1239-4209-9242-CA9A7110E3A9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C9C01-77C6-448F-A47A-30213274303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36588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9C01-77C6-448F-A47A-302132743036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94374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9C01-77C6-448F-A47A-302132743036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9437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8457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2798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2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5371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6782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6792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3615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15209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3921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5116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50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939A8-DA2B-4839-92E8-465DD3052283}" type="datetimeFigureOut">
              <a:rPr lang="es-PE" smtClean="0"/>
              <a:t>22/06/2012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3EA2C-21E2-4BE4-BC3C-ED47AD9778A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520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emf"/><Relationship Id="rId7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jpeg"/><Relationship Id="rId7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jpeg"/><Relationship Id="rId7" Type="http://schemas.openxmlformats.org/officeDocument/2006/relationships/image" Target="../media/image3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8.jpeg"/><Relationship Id="rId7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proyect@decorlux.com.p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ventas1@decorlux.com.pe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ventas2@decorlux.com.p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3568" y="3784261"/>
            <a:ext cx="6400800" cy="315221"/>
          </a:xfrm>
        </p:spPr>
        <p:txBody>
          <a:bodyPr>
            <a:normAutofit fontScale="70000" lnSpcReduction="20000"/>
          </a:bodyPr>
          <a:lstStyle/>
          <a:p>
            <a:r>
              <a:rPr lang="es-PE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 arte de embellecer para el placer de vivir y trabajar.</a:t>
            </a:r>
            <a:endParaRPr lang="es-PE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04754"/>
            <a:ext cx="5085725" cy="153621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70" y="5648622"/>
            <a:ext cx="1941260" cy="66069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57" y="5636344"/>
            <a:ext cx="1981783" cy="634123"/>
          </a:xfrm>
          <a:prstGeom prst="rect">
            <a:avLst/>
          </a:prstGeom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6300192" y="6165304"/>
            <a:ext cx="1532302" cy="21530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Miembro fundador</a:t>
            </a:r>
            <a:endParaRPr lang="es-P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560291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3096"/>
            <a:ext cx="417156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69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661883" y="413792"/>
            <a:ext cx="3062245" cy="1143000"/>
          </a:xfrm>
        </p:spPr>
        <p:txBody>
          <a:bodyPr>
            <a:normAutofit/>
          </a:bodyPr>
          <a:lstStyle/>
          <a:p>
            <a:r>
              <a:rPr lang="en-US" sz="3700" dirty="0" err="1" smtClean="0"/>
              <a:t>GLOBALcare</a:t>
            </a:r>
            <a:endParaRPr lang="en-US" sz="3700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69928" y="1539551"/>
            <a:ext cx="5861514" cy="503853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800" dirty="0">
                <a:latin typeface="+mj-lt"/>
              </a:rPr>
              <a:t>  </a:t>
            </a:r>
            <a:r>
              <a:rPr lang="es-PE" sz="2800" dirty="0">
                <a:solidFill>
                  <a:srgbClr val="000099"/>
                </a:solidFill>
                <a:latin typeface="+mj-lt"/>
              </a:rPr>
              <a:t>Tendencia</a:t>
            </a:r>
            <a:r>
              <a:rPr lang="es-PE" sz="2800" dirty="0" smtClean="0">
                <a:solidFill>
                  <a:srgbClr val="000099"/>
                </a:solidFill>
                <a:latin typeface="+mj-lt"/>
              </a:rPr>
              <a:t>:</a:t>
            </a:r>
          </a:p>
          <a:p>
            <a:pPr>
              <a:buFont typeface="Wingdings" pitchFamily="2" charset="2"/>
              <a:buNone/>
              <a:defRPr/>
            </a:pPr>
            <a:endParaRPr lang="es-PE" sz="2000" dirty="0" smtClean="0">
              <a:solidFill>
                <a:srgbClr val="000099"/>
              </a:solidFill>
              <a:latin typeface="+mj-lt"/>
            </a:endParaRPr>
          </a:p>
          <a:p>
            <a:pPr>
              <a:defRPr/>
            </a:pP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Cáncer/Enfermedades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cardiacas</a:t>
            </a:r>
          </a:p>
          <a:p>
            <a:pPr>
              <a:defRPr/>
            </a:pP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Diabetes/Hipertensión</a:t>
            </a:r>
            <a:endParaRPr lang="es-PE" sz="2200" dirty="0">
              <a:solidFill>
                <a:srgbClr val="000099"/>
              </a:solidFill>
              <a:latin typeface="+mj-lt"/>
            </a:endParaRPr>
          </a:p>
          <a:p>
            <a:pPr>
              <a:defRPr/>
            </a:pP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Diálisis</a:t>
            </a:r>
            <a:endParaRPr lang="es-PE" sz="2200" dirty="0">
              <a:solidFill>
                <a:srgbClr val="000099"/>
              </a:solidFill>
              <a:latin typeface="+mj-lt"/>
            </a:endParaRPr>
          </a:p>
          <a:p>
            <a:pPr>
              <a:defRPr/>
            </a:pP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Población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del adulto mayor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s-PE" sz="2200" dirty="0">
                <a:solidFill>
                  <a:srgbClr val="000099"/>
                </a:solidFill>
                <a:latin typeface="+mj-lt"/>
              </a:rPr>
              <a:t>Casas de reposo 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s-PE" sz="2200" dirty="0">
                <a:solidFill>
                  <a:srgbClr val="000099"/>
                </a:solidFill>
                <a:latin typeface="+mj-lt"/>
              </a:rPr>
              <a:t>Ayuda 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Médica</a:t>
            </a:r>
            <a:endParaRPr lang="es-PE" sz="2200" dirty="0">
              <a:solidFill>
                <a:srgbClr val="000099"/>
              </a:solidFill>
              <a:latin typeface="+mj-lt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es-PE" sz="2200" dirty="0">
                <a:solidFill>
                  <a:srgbClr val="000099"/>
                </a:solidFill>
                <a:latin typeface="+mj-lt"/>
              </a:rPr>
              <a:t>Ayuda en la calidad 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de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vida 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de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los pacientes</a:t>
            </a:r>
          </a:p>
          <a:p>
            <a:pPr>
              <a:defRPr/>
            </a:pPr>
            <a:r>
              <a:rPr lang="es-PE" sz="2200" dirty="0" err="1" smtClean="0">
                <a:solidFill>
                  <a:srgbClr val="000099"/>
                </a:solidFill>
                <a:latin typeface="+mj-lt"/>
              </a:rPr>
              <a:t>Bariátrico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/Obesidad</a:t>
            </a:r>
            <a:endParaRPr lang="es-PE" sz="2200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D:\Primacareoption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65" y="1609531"/>
            <a:ext cx="3566337" cy="40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0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666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http://fotosa.ru/stock_photo/image100/p_246946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908" y="2034958"/>
            <a:ext cx="3571052" cy="3525504"/>
          </a:xfrm>
          <a:noFill/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007164" y="404664"/>
            <a:ext cx="4509052" cy="10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dirty="0" smtClean="0">
                <a:latin typeface="+mj-lt"/>
              </a:rPr>
              <a:t>LA INVESTIGACION Y DESARROLLO ES CLAVE</a:t>
            </a:r>
            <a:endParaRPr lang="en-US" sz="3200" dirty="0">
              <a:latin typeface="+mj-lt"/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4139952" y="2030302"/>
            <a:ext cx="5206854" cy="293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000099"/>
                </a:solidFill>
                <a:latin typeface="+mj-lt"/>
              </a:rPr>
              <a:t>GLOBAL 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I+D: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/>
            <a:endParaRPr lang="en-US" sz="9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Cuestionarios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, Focus Groups</a:t>
            </a:r>
          </a:p>
          <a:p>
            <a:pPr eaLnBrk="1" hangingPunct="1">
              <a:buFont typeface="Arial" charset="0"/>
              <a:buChar char="•"/>
            </a:pP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Inversión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Financiera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Ambientes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de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prueba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Acabados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, </a:t>
            </a:r>
            <a:r>
              <a:rPr lang="en-US" sz="2200" dirty="0">
                <a:solidFill>
                  <a:srgbClr val="000099"/>
                </a:solidFill>
                <a:latin typeface="+mj-lt"/>
              </a:rPr>
              <a:t>Textiles</a:t>
            </a:r>
          </a:p>
          <a:p>
            <a:pPr eaLnBrk="1" hangingPunct="1">
              <a:buFont typeface="Arial" charset="0"/>
              <a:buChar char="•"/>
            </a:pP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Investigación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sobre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control de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infecciones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Investigación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a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nivel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internacional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Escuchar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al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cliente</a:t>
            </a:r>
            <a:endParaRPr lang="en-US" sz="2200" dirty="0">
              <a:solidFill>
                <a:srgbClr val="003399"/>
              </a:solidFill>
              <a:latin typeface="+mj-lt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8" name="1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4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4788024" y="1958294"/>
            <a:ext cx="4158512" cy="327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PE" sz="2200" dirty="0">
                <a:solidFill>
                  <a:srgbClr val="000099"/>
                </a:solidFill>
                <a:latin typeface="+mj-lt"/>
              </a:rPr>
              <a:t>Global 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se asegura de escuchar a todas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las partes </a:t>
            </a:r>
          </a:p>
          <a:p>
            <a:pPr eaLnBrk="1" hangingPunct="1"/>
            <a:endParaRPr lang="en-US" sz="9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Pacientes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Familiares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Personal al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cuidado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de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pacientes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Enfermeras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Voluntarios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Areas de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Compras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Areas de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Finanzas</a:t>
            </a:r>
            <a:endParaRPr lang="en-US" sz="2200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17413" name="Picture 7" descr="C:\Documents and Settings\deborahb\My Documents\My Pictures\GCLucy\IMG_00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0823" y="1680969"/>
            <a:ext cx="3062665" cy="4031899"/>
          </a:xfrm>
          <a:noFill/>
        </p:spPr>
      </p:pic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2007164" y="332656"/>
            <a:ext cx="4509052" cy="10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dirty="0" smtClean="0">
                <a:latin typeface="+mj-lt"/>
              </a:rPr>
              <a:t>LA INVESTIGACION Y DESARROLLO ES CLAVE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26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Primacare Motion Recliner - casters (side view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3" y="1609531"/>
            <a:ext cx="1856268" cy="202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 descr="Primacare Motion Recliner - casters (side view reclined 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5" y="4968552"/>
            <a:ext cx="2204780" cy="148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 descr="PRIMAC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47" y="5038531"/>
            <a:ext cx="2256465" cy="142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" descr="PrimaCareMR-1_Sid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512" y="3121699"/>
            <a:ext cx="2287477" cy="181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5"/>
          <p:cNvSpPr>
            <a:spLocks noChangeArrowheads="1"/>
          </p:cNvSpPr>
          <p:nvPr/>
        </p:nvSpPr>
        <p:spPr bwMode="auto">
          <a:xfrm>
            <a:off x="0" y="28730"/>
            <a:ext cx="170899" cy="36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 anchor="ctr">
            <a:spAutoFit/>
          </a:bodyPr>
          <a:lstStyle/>
          <a:p>
            <a:endParaRPr lang="es-PE"/>
          </a:p>
        </p:txBody>
      </p:sp>
      <p:sp>
        <p:nvSpPr>
          <p:cNvPr id="13322" name="Rectangle 6"/>
          <p:cNvSpPr>
            <a:spLocks noChangeArrowheads="1"/>
          </p:cNvSpPr>
          <p:nvPr/>
        </p:nvSpPr>
        <p:spPr bwMode="auto">
          <a:xfrm>
            <a:off x="0" y="1307640"/>
            <a:ext cx="574791" cy="23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 anchor="ctr">
            <a:spAutoFit/>
          </a:bodyPr>
          <a:lstStyle/>
          <a:p>
            <a:pPr eaLnBrk="0" hangingPunct="0"/>
            <a:r>
              <a:rPr lang="en-CA" sz="1000">
                <a:cs typeface="Times New Roman" pitchFamily="18" charset="0"/>
              </a:rPr>
              <a:t>              </a:t>
            </a:r>
            <a:endParaRPr lang="en-CA"/>
          </a:p>
        </p:txBody>
      </p:sp>
      <p:sp>
        <p:nvSpPr>
          <p:cNvPr id="13323" name="Rectangle 7"/>
          <p:cNvSpPr>
            <a:spLocks noChangeArrowheads="1"/>
          </p:cNvSpPr>
          <p:nvPr/>
        </p:nvSpPr>
        <p:spPr bwMode="auto">
          <a:xfrm>
            <a:off x="0" y="2097826"/>
            <a:ext cx="459375" cy="23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 anchor="ctr">
            <a:spAutoFit/>
          </a:bodyPr>
          <a:lstStyle/>
          <a:p>
            <a:pPr eaLnBrk="0" hangingPunct="0"/>
            <a:r>
              <a:rPr lang="en-CA" sz="1000">
                <a:cs typeface="Times New Roman" pitchFamily="18" charset="0"/>
              </a:rPr>
              <a:t>          </a:t>
            </a:r>
            <a:endParaRPr lang="en-CA"/>
          </a:p>
        </p:txBody>
      </p:sp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0" y="2895301"/>
            <a:ext cx="690207" cy="23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 anchor="ctr">
            <a:spAutoFit/>
          </a:bodyPr>
          <a:lstStyle/>
          <a:p>
            <a:pPr eaLnBrk="0" hangingPunct="0"/>
            <a:r>
              <a:rPr lang="en-CA" sz="1000">
                <a:cs typeface="Times New Roman" pitchFamily="18" charset="0"/>
              </a:rPr>
              <a:t>                  </a:t>
            </a:r>
            <a:endParaRPr lang="en-CA"/>
          </a:p>
        </p:txBody>
      </p:sp>
      <p:sp>
        <p:nvSpPr>
          <p:cNvPr id="13325" name="Rectangle 9"/>
          <p:cNvSpPr>
            <a:spLocks noChangeArrowheads="1"/>
          </p:cNvSpPr>
          <p:nvPr/>
        </p:nvSpPr>
        <p:spPr bwMode="auto">
          <a:xfrm>
            <a:off x="602512" y="6238286"/>
            <a:ext cx="6025116" cy="51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 anchor="ctr">
            <a:spAutoFit/>
          </a:bodyPr>
          <a:lstStyle/>
          <a:p>
            <a:pPr eaLnBrk="0" hangingPunct="0">
              <a:tabLst>
                <a:tab pos="1402510" algn="l"/>
                <a:tab pos="2749212" algn="ctr"/>
              </a:tabLst>
            </a:pPr>
            <a:r>
              <a:rPr lang="en-CA" sz="1000">
                <a:cs typeface="Times New Roman" pitchFamily="18" charset="0"/>
              </a:rPr>
              <a:t>       </a:t>
            </a:r>
            <a:endParaRPr lang="en-US" sz="800"/>
          </a:p>
          <a:p>
            <a:pPr eaLnBrk="0" hangingPunct="0">
              <a:tabLst>
                <a:tab pos="1402510" algn="l"/>
                <a:tab pos="2749212" algn="ctr"/>
              </a:tabLst>
            </a:pPr>
            <a:r>
              <a:rPr lang="en-CA">
                <a:cs typeface="Times New Roman" pitchFamily="18" charset="0"/>
              </a:rPr>
              <a:t> Full Recline                                                 Trendelenberg Recline</a:t>
            </a:r>
            <a:endParaRPr lang="en-CA"/>
          </a:p>
        </p:txBody>
      </p:sp>
      <p:pic>
        <p:nvPicPr>
          <p:cNvPr id="133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7" y="1522056"/>
            <a:ext cx="3402419" cy="357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TextBox 19"/>
          <p:cNvSpPr txBox="1">
            <a:spLocks noChangeArrowheads="1"/>
          </p:cNvSpPr>
          <p:nvPr/>
        </p:nvSpPr>
        <p:spPr bwMode="auto">
          <a:xfrm>
            <a:off x="4501116" y="3638939"/>
            <a:ext cx="1701209" cy="3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CA">
                <a:cs typeface="Times New Roman" pitchFamily="18" charset="0"/>
              </a:rPr>
              <a:t>Casters, push bar</a:t>
            </a:r>
            <a:endParaRPr lang="en-US"/>
          </a:p>
        </p:txBody>
      </p:sp>
      <p:sp>
        <p:nvSpPr>
          <p:cNvPr id="13328" name="TextBox 20"/>
          <p:cNvSpPr txBox="1">
            <a:spLocks noChangeArrowheads="1"/>
          </p:cNvSpPr>
          <p:nvPr/>
        </p:nvSpPr>
        <p:spPr bwMode="auto">
          <a:xfrm>
            <a:off x="7265581" y="4723347"/>
            <a:ext cx="1311349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CA" dirty="0">
                <a:cs typeface="Times New Roman" pitchFamily="18" charset="0"/>
              </a:rPr>
              <a:t>Wood Legs</a:t>
            </a:r>
            <a:endParaRPr lang="en-CA" sz="2200" dirty="0"/>
          </a:p>
          <a:p>
            <a:pPr eaLnBrk="1" hangingPunct="1"/>
            <a:endParaRPr lang="en-US" dirty="0"/>
          </a:p>
        </p:txBody>
      </p:sp>
      <p:grpSp>
        <p:nvGrpSpPr>
          <p:cNvPr id="17" name="16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18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23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5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6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7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8" name="2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6363137" y="1356948"/>
            <a:ext cx="2717477" cy="131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err="1" smtClean="0">
                <a:latin typeface="+mj-lt"/>
              </a:rPr>
              <a:t>Telas</a:t>
            </a:r>
            <a:r>
              <a:rPr lang="en-US" dirty="0" smtClean="0">
                <a:latin typeface="+mj-lt"/>
              </a:rPr>
              <a:t> y </a:t>
            </a:r>
            <a:r>
              <a:rPr lang="en-US" dirty="0" err="1" smtClean="0">
                <a:latin typeface="+mj-lt"/>
              </a:rPr>
              <a:t>Materiales</a:t>
            </a:r>
            <a:endParaRPr lang="en-US" dirty="0" smtClean="0">
              <a:latin typeface="+mj-lt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dirty="0" err="1" smtClean="0">
                <a:latin typeface="+mj-lt"/>
              </a:rPr>
              <a:t>Antibacteria</a:t>
            </a:r>
            <a:r>
              <a:rPr lang="en-US" dirty="0" smtClean="0">
                <a:latin typeface="+mj-lt"/>
              </a:rPr>
              <a:t>/</a:t>
            </a:r>
            <a:r>
              <a:rPr lang="en-US" dirty="0" err="1" smtClean="0">
                <a:latin typeface="+mj-lt"/>
              </a:rPr>
              <a:t>Antimicrobio</a:t>
            </a:r>
            <a:endParaRPr lang="en-US" dirty="0" smtClean="0">
              <a:latin typeface="+mj-lt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dirty="0" err="1" smtClean="0">
                <a:latin typeface="+mj-lt"/>
              </a:rPr>
              <a:t>Antifluidos</a:t>
            </a:r>
            <a:endParaRPr lang="en-US" dirty="0" smtClean="0">
              <a:latin typeface="+mj-lt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dirty="0" err="1" smtClean="0">
                <a:latin typeface="+mj-lt"/>
              </a:rPr>
              <a:t>Antihongos</a:t>
            </a:r>
            <a:endParaRPr lang="en-US" dirty="0" smtClean="0">
              <a:latin typeface="+mj-lt"/>
            </a:endParaRPr>
          </a:p>
          <a:p>
            <a:pPr marL="342900" indent="-342900" eaLnBrk="1" hangingPunct="1">
              <a:buFontTx/>
              <a:buChar char="-"/>
            </a:pPr>
            <a:r>
              <a:rPr lang="en-US" dirty="0" smtClean="0">
                <a:latin typeface="+mj-lt"/>
              </a:rPr>
              <a:t>BIO-Espuma</a:t>
            </a:r>
            <a:endParaRPr lang="en-US" dirty="0">
              <a:latin typeface="+mj-lt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2051720" y="346982"/>
            <a:ext cx="4311417" cy="10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/>
          <a:p>
            <a:pPr algn="ctr"/>
            <a:r>
              <a:rPr lang="en-US" sz="3200" dirty="0" smtClean="0"/>
              <a:t>SOFAS RECLINABLES</a:t>
            </a:r>
          </a:p>
          <a:p>
            <a:pPr algn="ctr"/>
            <a:r>
              <a:rPr lang="en-US" sz="3200" dirty="0" smtClean="0"/>
              <a:t>PRIMACARE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2054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19" y="2029408"/>
            <a:ext cx="3454105" cy="258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47" y="4149080"/>
            <a:ext cx="1913860" cy="22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90" y="4581128"/>
            <a:ext cx="2294860" cy="183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5" y="1539551"/>
            <a:ext cx="3260651" cy="307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10"/>
          <p:cNvSpPr txBox="1">
            <a:spLocks noChangeArrowheads="1"/>
          </p:cNvSpPr>
          <p:nvPr/>
        </p:nvSpPr>
        <p:spPr bwMode="auto">
          <a:xfrm>
            <a:off x="6202326" y="4618654"/>
            <a:ext cx="2480930" cy="10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Maternity Rooms</a:t>
            </a:r>
          </a:p>
          <a:p>
            <a:pPr eaLnBrk="1" hangingPunct="1"/>
            <a:r>
              <a:rPr lang="en-US" dirty="0"/>
              <a:t>Palliative Care</a:t>
            </a:r>
          </a:p>
          <a:p>
            <a:pPr eaLnBrk="1" hangingPunct="1"/>
            <a:r>
              <a:rPr lang="en-US" dirty="0"/>
              <a:t>Nurse Lounge</a:t>
            </a:r>
          </a:p>
          <a:p>
            <a:pPr eaLnBrk="1" hangingPunct="1"/>
            <a:r>
              <a:rPr lang="en-US" dirty="0"/>
              <a:t>Family Rooms</a:t>
            </a:r>
          </a:p>
        </p:txBody>
      </p:sp>
      <p:grpSp>
        <p:nvGrpSpPr>
          <p:cNvPr id="10" name="9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1" name="2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2051720" y="346982"/>
            <a:ext cx="4311417" cy="10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/>
          <a:p>
            <a:pPr algn="ctr"/>
            <a:r>
              <a:rPr lang="en-US" sz="3200" dirty="0" smtClean="0"/>
              <a:t>SOFAS CAMA</a:t>
            </a:r>
          </a:p>
          <a:p>
            <a:pPr algn="ctr"/>
            <a:r>
              <a:rPr lang="en-US" sz="3200" dirty="0" smtClean="0"/>
              <a:t>PRIMACARE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67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2051720" y="346982"/>
            <a:ext cx="4311417" cy="10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/>
          <a:p>
            <a:pPr algn="ctr"/>
            <a:r>
              <a:rPr lang="en-US" sz="3200" dirty="0" smtClean="0"/>
              <a:t>SALAS DE ESPERA</a:t>
            </a:r>
          </a:p>
          <a:p>
            <a:pPr algn="ctr"/>
            <a:r>
              <a:rPr lang="en-US" sz="3200" dirty="0" smtClean="0"/>
              <a:t>PRIMACARE</a:t>
            </a:r>
            <a:endParaRPr lang="en-US" sz="3200" dirty="0"/>
          </a:p>
        </p:txBody>
      </p:sp>
      <p:grpSp>
        <p:nvGrpSpPr>
          <p:cNvPr id="10" name="9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1" name="2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60" y="1417285"/>
            <a:ext cx="5468627" cy="198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5" y="3374638"/>
            <a:ext cx="4120180" cy="286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79" y="3429000"/>
            <a:ext cx="37909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43" y="1274096"/>
            <a:ext cx="2152400" cy="204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54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2051720" y="346982"/>
            <a:ext cx="4311417" cy="10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/>
          <a:p>
            <a:pPr algn="ctr"/>
            <a:r>
              <a:rPr lang="en-US" sz="3200" dirty="0" smtClean="0"/>
              <a:t>MUEBLES CON ESTRUCTURA METALICA</a:t>
            </a:r>
            <a:endParaRPr lang="en-US" sz="3200" dirty="0"/>
          </a:p>
        </p:txBody>
      </p:sp>
      <p:pic>
        <p:nvPicPr>
          <p:cNvPr id="20484" name="Picture 3" descr="STRAND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5" y="1539551"/>
            <a:ext cx="3403896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STRAND SPLIT B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37" y="3568959"/>
            <a:ext cx="2139803" cy="302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IMG_51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814" y="3009123"/>
            <a:ext cx="2020186" cy="254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BELONG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81" y="1679510"/>
            <a:ext cx="2870791" cy="269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16"/>
          <p:cNvSpPr txBox="1">
            <a:spLocks noChangeArrowheads="1"/>
          </p:cNvSpPr>
          <p:nvPr/>
        </p:nvSpPr>
        <p:spPr bwMode="auto">
          <a:xfrm>
            <a:off x="318977" y="5108511"/>
            <a:ext cx="1701209" cy="42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/>
              <a:t>STRAND</a:t>
            </a:r>
          </a:p>
        </p:txBody>
      </p:sp>
      <p:sp>
        <p:nvSpPr>
          <p:cNvPr id="20489" name="TextBox 17"/>
          <p:cNvSpPr txBox="1">
            <a:spLocks noChangeArrowheads="1"/>
          </p:cNvSpPr>
          <p:nvPr/>
        </p:nvSpPr>
        <p:spPr bwMode="auto">
          <a:xfrm>
            <a:off x="5422605" y="4548674"/>
            <a:ext cx="1984744" cy="42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/>
              <a:t>BELONG</a:t>
            </a:r>
          </a:p>
        </p:txBody>
      </p:sp>
      <p:grpSp>
        <p:nvGrpSpPr>
          <p:cNvPr id="10" name="9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1" name="2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90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886047" y="3638939"/>
            <a:ext cx="171302" cy="42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PE" sz="2200"/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12"/>
          <p:cNvSpPr txBox="1">
            <a:spLocks noChangeArrowheads="1"/>
          </p:cNvSpPr>
          <p:nvPr/>
        </p:nvSpPr>
        <p:spPr bwMode="auto">
          <a:xfrm>
            <a:off x="467544" y="1542216"/>
            <a:ext cx="8449930" cy="347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en-US" sz="2200" dirty="0" smtClean="0">
              <a:solidFill>
                <a:srgbClr val="000099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sz="2200" dirty="0" smtClean="0">
              <a:solidFill>
                <a:srgbClr val="000099"/>
              </a:solidFill>
              <a:latin typeface="+mj-lt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SOPORTE de los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Representantes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Locales – DECORLUX</a:t>
            </a:r>
          </a:p>
          <a:p>
            <a:pPr eaLnBrk="1" hangingPunct="1">
              <a:buFont typeface="Arial" charset="0"/>
              <a:buChar char="•"/>
            </a:pP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CONSULTA basada en la experiencia para garantizar las mejores 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soluciones</a:t>
            </a:r>
          </a:p>
          <a:p>
            <a:pPr eaLnBrk="1" hangingPunct="1">
              <a:buFont typeface="Arial" charset="0"/>
              <a:buChar char="•"/>
            </a:pP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Muebles de 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CALIDAD superando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los estándares de desempeño 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BIFMA</a:t>
            </a:r>
          </a:p>
          <a:p>
            <a:pPr eaLnBrk="1" hangingPunct="1">
              <a:buFont typeface="Arial" charset="0"/>
              <a:buChar char="•"/>
            </a:pP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Soluciones de 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VALOR basadas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en la 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INVESTIGACION de campo</a:t>
            </a:r>
          </a:p>
          <a:p>
            <a:pPr eaLnBrk="1" hangingPunct="1">
              <a:buFont typeface="Arial" charset="0"/>
              <a:buChar char="•"/>
            </a:pP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+mj-lt"/>
              </a:rPr>
              <a:t>Respeto</a:t>
            </a:r>
            <a:r>
              <a:rPr lang="en-US" sz="22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+mj-lt"/>
              </a:rPr>
              <a:t>por</a:t>
            </a:r>
            <a:r>
              <a:rPr lang="en-US" sz="2200" dirty="0">
                <a:solidFill>
                  <a:srgbClr val="000099"/>
                </a:solidFill>
                <a:latin typeface="+mj-lt"/>
              </a:rPr>
              <a:t> los 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PRESUPUESTOS</a:t>
            </a:r>
          </a:p>
          <a:p>
            <a:pPr eaLnBrk="1" hangingPunct="1">
              <a:buFont typeface="Arial" charset="0"/>
              <a:buChar char="•"/>
            </a:pP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GARANTIAS SIGNIFICATIVAS</a:t>
            </a:r>
          </a:p>
          <a:p>
            <a:pPr eaLnBrk="1" hangingPunct="1">
              <a:buFont typeface="Arial" charset="0"/>
              <a:buChar char="•"/>
            </a:pP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CAPACITACION para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asegurar el </a:t>
            </a:r>
            <a:r>
              <a:rPr lang="es-PE" sz="2200" dirty="0" smtClean="0">
                <a:solidFill>
                  <a:srgbClr val="000099"/>
                </a:solidFill>
                <a:latin typeface="+mj-lt"/>
              </a:rPr>
              <a:t>uso </a:t>
            </a:r>
            <a:r>
              <a:rPr lang="es-PE" sz="2200" dirty="0">
                <a:solidFill>
                  <a:srgbClr val="000099"/>
                </a:solidFill>
                <a:latin typeface="+mj-lt"/>
              </a:rPr>
              <a:t>adecuado del producto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2252770" y="363020"/>
            <a:ext cx="3943021" cy="128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/>
          <a:p>
            <a:pPr algn="ctr"/>
            <a:r>
              <a:rPr lang="en-US" sz="3900" dirty="0" smtClean="0"/>
              <a:t>COMPROMISO DE </a:t>
            </a:r>
          </a:p>
          <a:p>
            <a:pPr algn="ctr"/>
            <a:r>
              <a:rPr lang="en-US" sz="3900" dirty="0" smtClean="0"/>
              <a:t>GLOBAL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305049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9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9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39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39" presetClass="entr" presetSubtype="0" ac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649768" y="1608074"/>
            <a:ext cx="8080744" cy="177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PE" sz="2200" dirty="0">
                <a:solidFill>
                  <a:srgbClr val="000099"/>
                </a:solidFill>
                <a:latin typeface="+mj-lt"/>
                <a:cs typeface="Times New Roman" pitchFamily="18" charset="0"/>
              </a:rPr>
              <a:t>Protección del medio ambiente para las futuras generaciones es el compromiso de Global. Proporcionar a los clientes productos que a través de su ciclo de vida, minimicen los impactos negativos sobre el medio ambiente es el </a:t>
            </a:r>
            <a:r>
              <a:rPr lang="es-PE" sz="22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resultado</a:t>
            </a:r>
            <a:r>
              <a:rPr lang="en-US" sz="22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.</a:t>
            </a:r>
            <a:endParaRPr lang="en-US" sz="2200" dirty="0">
              <a:solidFill>
                <a:srgbClr val="000099"/>
              </a:solidFill>
              <a:latin typeface="+mj-lt"/>
              <a:cs typeface="Times New Roman" pitchFamily="18" charset="0"/>
            </a:endParaRPr>
          </a:p>
          <a:p>
            <a:pPr eaLnBrk="1" hangingPunct="1"/>
            <a:endParaRPr lang="en-US" sz="2200" dirty="0"/>
          </a:p>
        </p:txBody>
      </p:sp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886047" y="3638939"/>
            <a:ext cx="171302" cy="42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PE" sz="2200"/>
          </a:p>
        </p:txBody>
      </p:sp>
      <p:pic>
        <p:nvPicPr>
          <p:cNvPr id="43012" name="Picture 22" descr="GG_IAQC_369_SM_Logo_Fre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63" y="3182615"/>
            <a:ext cx="1417674" cy="61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2516372" y="3141792"/>
            <a:ext cx="6237767" cy="7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/>
          <a:p>
            <a:r>
              <a:rPr lang="en-US" sz="2200" dirty="0">
                <a:solidFill>
                  <a:srgbClr val="008000"/>
                </a:solidFill>
              </a:rPr>
              <a:t>We maintain ‘GREENGUARD’ certification, to meet LEED-CI requirements for indoor air quality </a:t>
            </a:r>
          </a:p>
        </p:txBody>
      </p:sp>
      <p:pic>
        <p:nvPicPr>
          <p:cNvPr id="43014" name="Picture 21" descr="Eco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1" y="3988837"/>
            <a:ext cx="850605" cy="78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7850" y="4057359"/>
            <a:ext cx="6274686" cy="762486"/>
          </a:xfrm>
          <a:prstGeom prst="rect">
            <a:avLst/>
          </a:prstGeom>
        </p:spPr>
        <p:txBody>
          <a:bodyPr lIns="84591" tIns="42296" rIns="84591" bIns="42296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chemeClr val="accent4">
                    <a:lumMod val="50000"/>
                    <a:lumOff val="50000"/>
                  </a:schemeClr>
                </a:solidFill>
                <a:ea typeface="ＭＳ Ｐゴシック"/>
                <a:cs typeface="ＭＳ Ｐゴシック"/>
              </a:rPr>
              <a:t>We maintain ‘ECOLOGO’ Certification, which is a symbol of environmentally preferred products</a:t>
            </a:r>
          </a:p>
        </p:txBody>
      </p:sp>
      <p:pic>
        <p:nvPicPr>
          <p:cNvPr id="43016" name="Picture 23" descr="ISO 14001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1" y="4968552"/>
            <a:ext cx="850605" cy="66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07512" y="4940851"/>
            <a:ext cx="6459279" cy="424251"/>
          </a:xfrm>
          <a:prstGeom prst="rect">
            <a:avLst/>
          </a:prstGeom>
        </p:spPr>
        <p:txBody>
          <a:bodyPr lIns="84591" tIns="42296" rIns="84591" bIns="42296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chemeClr val="accent4">
                    <a:lumMod val="50000"/>
                    <a:lumOff val="50000"/>
                  </a:schemeClr>
                </a:solidFill>
                <a:ea typeface="ＭＳ Ｐゴシック"/>
                <a:cs typeface="ＭＳ Ｐゴシック"/>
              </a:rPr>
              <a:t>Global Upholstery is ISO9001, ISO14001 Registered. </a:t>
            </a:r>
          </a:p>
        </p:txBody>
      </p:sp>
      <p:pic>
        <p:nvPicPr>
          <p:cNvPr id="43018" name="Picture 19" descr="gr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5738327"/>
            <a:ext cx="9144000" cy="111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Rectangle 11"/>
          <p:cNvSpPr>
            <a:spLocks noChangeArrowheads="1"/>
          </p:cNvSpPr>
          <p:nvPr/>
        </p:nvSpPr>
        <p:spPr bwMode="auto">
          <a:xfrm>
            <a:off x="2123728" y="363020"/>
            <a:ext cx="4201105" cy="134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/>
          <a:p>
            <a:pPr algn="ctr"/>
            <a:r>
              <a:rPr lang="en-US" sz="4100" dirty="0" smtClean="0"/>
              <a:t>COMPROMISO DE </a:t>
            </a:r>
          </a:p>
          <a:p>
            <a:pPr algn="ctr"/>
            <a:r>
              <a:rPr lang="en-US" sz="4100" dirty="0" smtClean="0"/>
              <a:t>GLOBAL</a:t>
            </a:r>
            <a:endParaRPr lang="en-US" sz="4100" dirty="0"/>
          </a:p>
        </p:txBody>
      </p:sp>
      <p:grpSp>
        <p:nvGrpSpPr>
          <p:cNvPr id="13" name="12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9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3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4" name="2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30181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9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690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1770380" y="364477"/>
            <a:ext cx="4961860" cy="119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COMPROMISO DE </a:t>
            </a:r>
          </a:p>
          <a:p>
            <a:pPr algn="ctr"/>
            <a:r>
              <a:rPr lang="en-US" sz="3600" dirty="0">
                <a:latin typeface="+mj-lt"/>
              </a:rPr>
              <a:t>GLOBAL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6691" y="1839880"/>
            <a:ext cx="2523924" cy="2486075"/>
          </a:xfrm>
          <a:prstGeom prst="rect">
            <a:avLst/>
          </a:prstGeom>
        </p:spPr>
        <p:txBody>
          <a:bodyPr wrap="square" lIns="84591" tIns="42296" rIns="84591" bIns="42296">
            <a:spAutoFit/>
          </a:bodyPr>
          <a:lstStyle/>
          <a:p>
            <a:pPr>
              <a:defRPr/>
            </a:pPr>
            <a:r>
              <a:rPr lang="es-PE" sz="2600" dirty="0">
                <a:solidFill>
                  <a:srgbClr val="000099"/>
                </a:solidFill>
                <a:latin typeface="+mj-lt"/>
                <a:ea typeface="ＭＳ Ｐゴシック"/>
                <a:cs typeface="ＭＳ Ｐゴシック"/>
              </a:rPr>
              <a:t>La inversión en la sostenibilidad de nuestro planeta y en nuestro futuro, es simplemente …</a:t>
            </a:r>
          </a:p>
        </p:txBody>
      </p:sp>
      <p:pic>
        <p:nvPicPr>
          <p:cNvPr id="44037" name="Picture 6" descr="http://www.geos.ed.ac.uk/homes/tcrowley/ear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>
            <a:fillRect/>
          </a:stretch>
        </p:blipFill>
        <p:spPr bwMode="auto">
          <a:xfrm>
            <a:off x="927041" y="1539551"/>
            <a:ext cx="5660715" cy="37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575931" y="5229200"/>
            <a:ext cx="5172203" cy="110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/>
          <a:p>
            <a:r>
              <a:rPr lang="en-CA" sz="3300" b="1" dirty="0" smtClean="0"/>
              <a:t>… lo </a:t>
            </a:r>
            <a:r>
              <a:rPr lang="en-CA" sz="3300" b="1" dirty="0" err="1" smtClean="0"/>
              <a:t>que</a:t>
            </a:r>
            <a:r>
              <a:rPr lang="en-CA" sz="3300" b="1" dirty="0" smtClean="0"/>
              <a:t> hay </a:t>
            </a:r>
            <a:r>
              <a:rPr lang="en-CA" sz="3300" b="1" dirty="0" err="1" smtClean="0"/>
              <a:t>que</a:t>
            </a:r>
            <a:r>
              <a:rPr lang="en-CA" sz="3300" b="1" dirty="0" smtClean="0"/>
              <a:t> </a:t>
            </a:r>
            <a:r>
              <a:rPr lang="en-CA" sz="3300" b="1" dirty="0" err="1" smtClean="0"/>
              <a:t>hacer</a:t>
            </a:r>
            <a:r>
              <a:rPr lang="en-CA" sz="3300" b="1" dirty="0" smtClean="0"/>
              <a:t> </a:t>
            </a:r>
            <a:endParaRPr lang="en-CA" sz="3300" b="1" dirty="0"/>
          </a:p>
          <a:p>
            <a:r>
              <a:rPr lang="en-CA" sz="3300" b="1" dirty="0"/>
              <a:t>                           </a:t>
            </a:r>
            <a:r>
              <a:rPr lang="en-CA" sz="3300" b="1" dirty="0" smtClean="0"/>
              <a:t>y lo </a:t>
            </a:r>
            <a:r>
              <a:rPr lang="en-CA" sz="3300" b="1" dirty="0" err="1" smtClean="0"/>
              <a:t>hacemos</a:t>
            </a:r>
            <a:endParaRPr lang="en-US" sz="3300" b="1" dirty="0"/>
          </a:p>
        </p:txBody>
      </p:sp>
      <p:grpSp>
        <p:nvGrpSpPr>
          <p:cNvPr id="7" name="6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8" name="1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48680"/>
            <a:ext cx="1781792" cy="570131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8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2039064"/>
            <a:ext cx="6400800" cy="3550176"/>
          </a:xfrm>
        </p:spPr>
        <p:txBody>
          <a:bodyPr>
            <a:normAutofit fontScale="40000" lnSpcReduction="20000"/>
          </a:bodyPr>
          <a:lstStyle/>
          <a:p>
            <a:r>
              <a:rPr lang="es-PE" sz="43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Quiénes </a:t>
            </a:r>
            <a:r>
              <a:rPr lang="es-PE" sz="43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somos</a:t>
            </a:r>
          </a:p>
          <a:p>
            <a:endParaRPr lang="es-PE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es-PE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Somos una empresa con más de 21 años de experiencia en la importación y comercialización de acabados para interiores de ambientes comerciales y residenciales.</a:t>
            </a:r>
          </a:p>
          <a:p>
            <a:pPr algn="just"/>
            <a:r>
              <a:rPr lang="es-PE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 algn="just"/>
            <a:r>
              <a:rPr lang="es-PE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Actualmente vivimos una madurez llena de vitalidad que nos ha permitido construir el liderazgo serio y confiable que tenemos en el mercado. Nuestro éxito no tiene más secretos que contar con los mejores productos a precios justos y un esmerado esfuerzo humano para servirlo cada vez mejor. </a:t>
            </a:r>
          </a:p>
          <a:p>
            <a:pPr algn="just"/>
            <a:r>
              <a:rPr lang="es-PE" sz="4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endParaRPr lang="es-PE" sz="4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es-PE" sz="4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Todo esto con SERIEDAD, como esencia de nuestra filosofía de trabajo. </a:t>
            </a:r>
          </a:p>
          <a:p>
            <a:pPr algn="just"/>
            <a:endParaRPr lang="es-P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690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4301756" y="2580818"/>
            <a:ext cx="4594151" cy="10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/>
          <a:p>
            <a:pPr lvl="1">
              <a:buFont typeface="Arial" charset="0"/>
              <a:buChar char="•"/>
            </a:pPr>
            <a:endParaRPr lang="en-US" sz="900" dirty="0">
              <a:solidFill>
                <a:srgbClr val="000099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600" dirty="0">
                <a:solidFill>
                  <a:srgbClr val="000099"/>
                </a:solidFill>
              </a:rPr>
              <a:t> </a:t>
            </a:r>
            <a:r>
              <a:rPr lang="en-US" sz="2600" dirty="0" err="1" smtClean="0">
                <a:solidFill>
                  <a:srgbClr val="000099"/>
                </a:solidFill>
              </a:rPr>
              <a:t>Cumplir</a:t>
            </a:r>
            <a:r>
              <a:rPr lang="en-US" sz="2600" dirty="0" smtClean="0">
                <a:solidFill>
                  <a:srgbClr val="000099"/>
                </a:solidFill>
              </a:rPr>
              <a:t> con </a:t>
            </a:r>
            <a:r>
              <a:rPr lang="en-US" sz="2600" dirty="0" err="1" smtClean="0">
                <a:solidFill>
                  <a:srgbClr val="000099"/>
                </a:solidFill>
              </a:rPr>
              <a:t>normas</a:t>
            </a:r>
            <a:r>
              <a:rPr lang="en-US" sz="2600" dirty="0" smtClean="0">
                <a:solidFill>
                  <a:srgbClr val="000099"/>
                </a:solidFill>
              </a:rPr>
              <a:t> de </a:t>
            </a:r>
            <a:r>
              <a:rPr lang="en-US" sz="2600" dirty="0" err="1" smtClean="0">
                <a:solidFill>
                  <a:srgbClr val="000099"/>
                </a:solidFill>
              </a:rPr>
              <a:t>Ergonomia</a:t>
            </a:r>
            <a:r>
              <a:rPr lang="en-US" sz="2600" dirty="0" smtClean="0">
                <a:solidFill>
                  <a:srgbClr val="000099"/>
                </a:solidFill>
              </a:rPr>
              <a:t> </a:t>
            </a:r>
            <a:r>
              <a:rPr lang="en-US" sz="2600" dirty="0">
                <a:solidFill>
                  <a:srgbClr val="000099"/>
                </a:solidFill>
              </a:rPr>
              <a:t>&amp; </a:t>
            </a:r>
            <a:r>
              <a:rPr lang="en-US" sz="2600" dirty="0" err="1" smtClean="0">
                <a:solidFill>
                  <a:srgbClr val="000099"/>
                </a:solidFill>
              </a:rPr>
              <a:t>Medio</a:t>
            </a:r>
            <a:r>
              <a:rPr lang="en-US" sz="2600" dirty="0" smtClean="0">
                <a:solidFill>
                  <a:srgbClr val="000099"/>
                </a:solidFill>
              </a:rPr>
              <a:t> </a:t>
            </a:r>
            <a:r>
              <a:rPr lang="en-US" sz="2600" dirty="0" err="1" smtClean="0">
                <a:solidFill>
                  <a:srgbClr val="000099"/>
                </a:solidFill>
              </a:rPr>
              <a:t>Ambiente</a:t>
            </a:r>
            <a:endParaRPr lang="en-US" sz="2600" dirty="0">
              <a:solidFill>
                <a:srgbClr val="000099"/>
              </a:solidFill>
            </a:endParaRPr>
          </a:p>
        </p:txBody>
      </p:sp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1770380" y="364477"/>
            <a:ext cx="4961860" cy="119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COMPROMISO DE </a:t>
            </a:r>
          </a:p>
          <a:p>
            <a:pPr algn="ctr"/>
            <a:r>
              <a:rPr lang="en-US" sz="3600" dirty="0">
                <a:latin typeface="+mj-lt"/>
              </a:rPr>
              <a:t>GLOBAL</a:t>
            </a:r>
          </a:p>
        </p:txBody>
      </p:sp>
      <p:pic>
        <p:nvPicPr>
          <p:cNvPr id="45061" name="Picture 2" descr="http://noyackmedical.com/c/uploads/physician_partnershi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6" y="1574541"/>
            <a:ext cx="3491023" cy="406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602511" y="5589240"/>
            <a:ext cx="6687670" cy="71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100" dirty="0" smtClean="0"/>
              <a:t>y </a:t>
            </a:r>
            <a:r>
              <a:rPr lang="en-US" sz="4100" dirty="0" err="1" smtClean="0"/>
              <a:t>cumple</a:t>
            </a:r>
            <a:r>
              <a:rPr lang="en-US" sz="4100" dirty="0" smtClean="0"/>
              <a:t> con </a:t>
            </a:r>
            <a:r>
              <a:rPr lang="en-US" sz="4100" dirty="0" err="1" smtClean="0"/>
              <a:t>su</a:t>
            </a:r>
            <a:r>
              <a:rPr lang="en-US" sz="4100" dirty="0" smtClean="0"/>
              <a:t> </a:t>
            </a:r>
            <a:r>
              <a:rPr lang="en-US" sz="4100" dirty="0" err="1" smtClean="0"/>
              <a:t>promesa</a:t>
            </a:r>
            <a:endParaRPr lang="en-US" sz="4100" dirty="0"/>
          </a:p>
        </p:txBody>
      </p:sp>
      <p:grpSp>
        <p:nvGrpSpPr>
          <p:cNvPr id="7" name="6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8" name="1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4" y="548680"/>
            <a:ext cx="1781792" cy="570131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46" y="5601892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0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79712" y="197768"/>
            <a:ext cx="4575507" cy="1143000"/>
          </a:xfrm>
        </p:spPr>
        <p:txBody>
          <a:bodyPr/>
          <a:lstStyle/>
          <a:p>
            <a:r>
              <a:rPr lang="en-US" sz="3700" dirty="0" smtClean="0"/>
              <a:t>EL LUGAR DE TRABAJO</a:t>
            </a:r>
            <a:endParaRPr lang="en-US" sz="3700" dirty="0"/>
          </a:p>
        </p:txBody>
      </p:sp>
      <p:pic>
        <p:nvPicPr>
          <p:cNvPr id="23555" name="Picture 4" descr="C:\Documents and Settings\deborahb\My Documents\My Pictures\Keating Emerg&amp;Trauma\_ig_keating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/>
          <a:stretch>
            <a:fillRect/>
          </a:stretch>
        </p:blipFill>
        <p:spPr>
          <a:xfrm>
            <a:off x="4468628" y="2396802"/>
            <a:ext cx="4219059" cy="2972675"/>
          </a:xfrm>
          <a:noFill/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4430233" y="5391344"/>
            <a:ext cx="2197395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Keating Emergency &amp; Trauma Centre</a:t>
            </a:r>
          </a:p>
        </p:txBody>
      </p:sp>
      <p:pic>
        <p:nvPicPr>
          <p:cNvPr id="23557" name="Picture 5" descr="D:\thunder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30400" r="5600" b="12000"/>
          <a:stretch>
            <a:fillRect/>
          </a:stretch>
        </p:blipFill>
        <p:spPr bwMode="auto">
          <a:xfrm>
            <a:off x="683733" y="1539551"/>
            <a:ext cx="3685953" cy="251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 descr="C:\Documents and Settings\deborahb\My Documents\My Pictures\Newcombe Pics\ig_keating_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8" r="8475"/>
          <a:stretch>
            <a:fillRect/>
          </a:stretch>
        </p:blipFill>
        <p:spPr bwMode="auto">
          <a:xfrm>
            <a:off x="967268" y="4139002"/>
            <a:ext cx="3402419" cy="260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4412512" y="1592036"/>
            <a:ext cx="3473302" cy="82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Thunder Bay Regional Hospital, Thunder Bay, Ontario</a:t>
            </a:r>
          </a:p>
          <a:p>
            <a:pPr eaLnBrk="1" hangingPunct="1"/>
            <a:endParaRPr lang="en-US"/>
          </a:p>
        </p:txBody>
      </p:sp>
      <p:grpSp>
        <p:nvGrpSpPr>
          <p:cNvPr id="8" name="7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692696"/>
            <a:ext cx="1781792" cy="570131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8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7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4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thunder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4" y="2974133"/>
            <a:ext cx="4607442" cy="377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209954" y="5038531"/>
            <a:ext cx="3544186" cy="91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/>
          <a:p>
            <a:r>
              <a:rPr lang="en-US"/>
              <a:t>Thunder Bay Regional Health Services,</a:t>
            </a:r>
          </a:p>
          <a:p>
            <a:r>
              <a:rPr lang="en-US"/>
              <a:t>Thunder Bay,  CA</a:t>
            </a:r>
          </a:p>
        </p:txBody>
      </p:sp>
      <p:pic>
        <p:nvPicPr>
          <p:cNvPr id="24582" name="Picture 8" descr="C:\Documents and Settings\deborahb\My Documents\My Pictures\Casegoods\Freeport-TWL_TW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03" y="1670763"/>
            <a:ext cx="5156791" cy="218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6521302" y="4198775"/>
            <a:ext cx="2622698" cy="3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Private Office Solutions</a:t>
            </a:r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1665768" y="1749490"/>
            <a:ext cx="2480930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Sudbury Regional Hospital,</a:t>
            </a:r>
          </a:p>
          <a:p>
            <a:pPr eaLnBrk="1" hangingPunct="1"/>
            <a:r>
              <a:rPr lang="en-US" dirty="0"/>
              <a:t>Sudbury, Ontario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0" name="1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979712" y="197768"/>
            <a:ext cx="4575507" cy="1143000"/>
          </a:xfrm>
        </p:spPr>
        <p:txBody>
          <a:bodyPr/>
          <a:lstStyle/>
          <a:p>
            <a:r>
              <a:rPr lang="en-US" sz="3700" dirty="0" smtClean="0"/>
              <a:t>EL LUGAR DE TRABAJO</a:t>
            </a: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27537266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8287" y="403079"/>
            <a:ext cx="7772105" cy="721665"/>
          </a:xfrm>
        </p:spPr>
        <p:txBody>
          <a:bodyPr/>
          <a:lstStyle/>
          <a:p>
            <a:r>
              <a:rPr lang="en-US" sz="4100" dirty="0" smtClean="0"/>
              <a:t>SALAS DE REUNION</a:t>
            </a:r>
            <a:endParaRPr lang="en-US" sz="4100" dirty="0"/>
          </a:p>
        </p:txBody>
      </p:sp>
      <p:pic>
        <p:nvPicPr>
          <p:cNvPr id="25603" name="Picture 6" descr="D:\thunde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47" y="1647437"/>
            <a:ext cx="4139313" cy="40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C:\Documents and Settings\deborahb\My Documents\My Pictures\St Peter's\A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38" y="4239597"/>
            <a:ext cx="3898605" cy="256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C:\Documents and Settings\deborahb\My Documents\My Pictures\Casegoods\DF_A4896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19" y="1561420"/>
            <a:ext cx="3544186" cy="272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666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9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475656" y="413792"/>
            <a:ext cx="518457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LABORATORIOS DE COMPUTO</a:t>
            </a:r>
          </a:p>
        </p:txBody>
      </p:sp>
      <p:pic>
        <p:nvPicPr>
          <p:cNvPr id="26627" name="Picture 2" descr="C:\Documents and Settings\DeborahB\My Documents\My Pictures\Picture\Picture 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594" y="1644521"/>
            <a:ext cx="6534593" cy="3984463"/>
          </a:xfrm>
          <a:noFill/>
        </p:spPr>
      </p:pic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744279" y="5680010"/>
            <a:ext cx="2480930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AMICA Lifestyles</a:t>
            </a:r>
          </a:p>
          <a:p>
            <a:pPr eaLnBrk="1" hangingPunct="1"/>
            <a:r>
              <a:rPr lang="en-US"/>
              <a:t>Thornhill, Ontario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3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19" y="1611559"/>
            <a:ext cx="5971716" cy="37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137878" y="370309"/>
            <a:ext cx="1866170" cy="71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/>
          <a:p>
            <a:r>
              <a:rPr lang="en-US" sz="4100" dirty="0"/>
              <a:t>GLOBAL</a:t>
            </a: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16624" y="5551535"/>
            <a:ext cx="6543608" cy="54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000" b="1" dirty="0" smtClean="0"/>
              <a:t>NO SE DETIENE EN LA OFICINA</a:t>
            </a:r>
            <a:endParaRPr lang="en-US" sz="3000" b="1" dirty="0"/>
          </a:p>
        </p:txBody>
      </p:sp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30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09939"/>
            <a:ext cx="5174512" cy="931604"/>
          </a:xfrm>
        </p:spPr>
        <p:txBody>
          <a:bodyPr/>
          <a:lstStyle/>
          <a:p>
            <a:pPr eaLnBrk="1" hangingPunct="1"/>
            <a:r>
              <a:rPr lang="en-US" sz="4100" dirty="0" smtClean="0"/>
              <a:t>AUDITORIOS</a:t>
            </a:r>
            <a:endParaRPr lang="en-US" sz="4100" dirty="0"/>
          </a:p>
        </p:txBody>
      </p:sp>
      <p:pic>
        <p:nvPicPr>
          <p:cNvPr id="286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Theatre Seati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5" y="1539551"/>
            <a:ext cx="5836093" cy="419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704408" y="5731459"/>
            <a:ext cx="3473302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Canadian Chiropractic College,</a:t>
            </a:r>
          </a:p>
          <a:p>
            <a:pPr eaLnBrk="1" hangingPunct="1"/>
            <a:r>
              <a:rPr lang="en-US" dirty="0"/>
              <a:t>Toronto, Ontario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22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56280" y="139959"/>
            <a:ext cx="7772104" cy="1143000"/>
          </a:xfrm>
        </p:spPr>
        <p:txBody>
          <a:bodyPr/>
          <a:lstStyle/>
          <a:p>
            <a:r>
              <a:rPr lang="en-US" sz="4100" dirty="0" smtClean="0"/>
              <a:t>SALAS</a:t>
            </a:r>
            <a:r>
              <a:rPr lang="en-US" dirty="0" smtClean="0"/>
              <a:t> DE ESPERA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695547" y="5395719"/>
            <a:ext cx="4572000" cy="77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Clinica</a:t>
            </a:r>
            <a:r>
              <a:rPr lang="en-US" dirty="0" smtClean="0"/>
              <a:t> San </a:t>
            </a:r>
            <a:r>
              <a:rPr lang="en-US" dirty="0" err="1" smtClean="0"/>
              <a:t>Borja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 smtClean="0"/>
              <a:t>Lima, Peru</a:t>
            </a:r>
            <a:endParaRPr lang="en-US" dirty="0"/>
          </a:p>
        </p:txBody>
      </p:sp>
      <p:grpSp>
        <p:nvGrpSpPr>
          <p:cNvPr id="5" name="4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6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6" name="1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692696"/>
            <a:ext cx="1781792" cy="570131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8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8323"/>
            <a:ext cx="3831878" cy="301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9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824" y="1905491"/>
            <a:ext cx="3657600" cy="2747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8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56280" y="139959"/>
            <a:ext cx="7772104" cy="1143000"/>
          </a:xfrm>
        </p:spPr>
        <p:txBody>
          <a:bodyPr>
            <a:normAutofit/>
          </a:bodyPr>
          <a:lstStyle/>
          <a:p>
            <a:r>
              <a:rPr lang="en-US" sz="4100" dirty="0"/>
              <a:t>SALAS DE ESPERA</a:t>
            </a:r>
            <a:endParaRPr lang="en-US" sz="4100" dirty="0" smtClean="0"/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695547" y="5395719"/>
            <a:ext cx="4572000" cy="77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Upper River Valley Hospital</a:t>
            </a:r>
          </a:p>
          <a:p>
            <a:pPr>
              <a:spcBef>
                <a:spcPct val="50000"/>
              </a:spcBef>
            </a:pPr>
            <a:r>
              <a:rPr lang="en-US" dirty="0"/>
              <a:t>New Brunswick, CA</a:t>
            </a:r>
          </a:p>
        </p:txBody>
      </p:sp>
      <p:pic>
        <p:nvPicPr>
          <p:cNvPr id="29700" name="Picture 6" descr="C:\Documents and Settings\deborahb\My Documents\My Pictures\Interlock\ig_uppercanad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08" y="1679510"/>
            <a:ext cx="8328837" cy="349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6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692696"/>
            <a:ext cx="1781792" cy="570131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2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/>
          <p:cNvSpPr>
            <a:spLocks noGrp="1" noChangeArrowheads="1"/>
          </p:cNvSpPr>
          <p:nvPr>
            <p:ph type="title"/>
          </p:nvPr>
        </p:nvSpPr>
        <p:spPr>
          <a:xfrm>
            <a:off x="1369476" y="116633"/>
            <a:ext cx="5506780" cy="1143000"/>
          </a:xfrm>
        </p:spPr>
        <p:txBody>
          <a:bodyPr>
            <a:normAutofit/>
          </a:bodyPr>
          <a:lstStyle/>
          <a:p>
            <a:r>
              <a:rPr lang="en-US" sz="4100" dirty="0"/>
              <a:t>SALAS DE ESPERA</a:t>
            </a:r>
          </a:p>
        </p:txBody>
      </p:sp>
      <p:pic>
        <p:nvPicPr>
          <p:cNvPr id="30723" name="Picture 5" descr="C:\Documents and Settings\DeborahB\Desktop\Pictures\Georgetown\IMG_002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5" y="1539551"/>
            <a:ext cx="4384454" cy="236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D:\princessmargaret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35" y="1635773"/>
            <a:ext cx="3934047" cy="374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6784163" y="4851918"/>
            <a:ext cx="2480930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Princess Margaret Hospital</a:t>
            </a:r>
          </a:p>
          <a:p>
            <a:pPr eaLnBrk="1" hangingPunct="1"/>
            <a:r>
              <a:rPr lang="en-US"/>
              <a:t>Toronto, Ontario</a:t>
            </a:r>
          </a:p>
        </p:txBody>
      </p:sp>
      <p:sp>
        <p:nvSpPr>
          <p:cNvPr id="30727" name="TextBox 8"/>
          <p:cNvSpPr txBox="1">
            <a:spLocks noChangeArrowheads="1"/>
          </p:cNvSpPr>
          <p:nvPr/>
        </p:nvSpPr>
        <p:spPr bwMode="auto">
          <a:xfrm>
            <a:off x="2154570" y="3429000"/>
            <a:ext cx="2764465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Georgetown Hospital</a:t>
            </a:r>
          </a:p>
          <a:p>
            <a:pPr eaLnBrk="1" hangingPunct="1"/>
            <a:r>
              <a:rPr lang="en-US"/>
              <a:t>Georgetown, Ontario</a:t>
            </a:r>
          </a:p>
        </p:txBody>
      </p:sp>
      <p:pic>
        <p:nvPicPr>
          <p:cNvPr id="30728" name="Picture 7" descr="D:\IMG_74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36" y="3963482"/>
            <a:ext cx="4285512" cy="270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10"/>
          <p:cNvSpPr txBox="1">
            <a:spLocks noChangeArrowheads="1"/>
          </p:cNvSpPr>
          <p:nvPr/>
        </p:nvSpPr>
        <p:spPr bwMode="auto">
          <a:xfrm>
            <a:off x="766431" y="5659451"/>
            <a:ext cx="2268279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Prince County Hospital, </a:t>
            </a:r>
          </a:p>
          <a:p>
            <a:pPr eaLnBrk="1" hangingPunct="1"/>
            <a:r>
              <a:rPr lang="en-US" dirty="0"/>
              <a:t>PEI</a:t>
            </a:r>
          </a:p>
        </p:txBody>
      </p:sp>
      <p:grpSp>
        <p:nvGrpSpPr>
          <p:cNvPr id="10" name="9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1" name="2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1773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1700808"/>
            <a:ext cx="6400800" cy="1453849"/>
          </a:xfrm>
        </p:spPr>
        <p:txBody>
          <a:bodyPr>
            <a:normAutofit fontScale="70000" lnSpcReduction="20000"/>
          </a:bodyPr>
          <a:lstStyle/>
          <a:p>
            <a:r>
              <a:rPr lang="es-PE" sz="24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Nuestra meta</a:t>
            </a:r>
          </a:p>
          <a:p>
            <a:endParaRPr lang="es-PE" sz="2400" u="sn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es-PE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Ser una empresa líder en el mercado peruano de acabados para interiores, tanto comerciales como residenciales, entregando soluciones y  productos diferenciados que ofrezcan funcionalidad y confort, promoviendo el cuidado del medioambiente. </a:t>
            </a:r>
          </a:p>
          <a:p>
            <a:endParaRPr lang="es-P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484040" y="3645024"/>
            <a:ext cx="640080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dirty="0"/>
          </a:p>
        </p:txBody>
      </p:sp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7" name="2 Subtítulo"/>
          <p:cNvSpPr txBox="1">
            <a:spLocks/>
          </p:cNvSpPr>
          <p:nvPr/>
        </p:nvSpPr>
        <p:spPr>
          <a:xfrm>
            <a:off x="1331640" y="3717032"/>
            <a:ext cx="6400800" cy="1453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31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 que hacemos</a:t>
            </a:r>
          </a:p>
          <a:p>
            <a:endParaRPr lang="es-PE" sz="3100" u="sn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es-MX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Proporcionar bienestar y satisfacción a nuestros clientes a través de una atención esmerada focalizada en el servicio, logrando satisfacer sus necesidades con el uso de nuestros productos y en el momento oportuno.</a:t>
            </a:r>
            <a:endParaRPr lang="es-PE" sz="31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s-P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9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95536" y="137043"/>
            <a:ext cx="7772105" cy="1143000"/>
          </a:xfrm>
        </p:spPr>
        <p:txBody>
          <a:bodyPr>
            <a:normAutofit/>
          </a:bodyPr>
          <a:lstStyle/>
          <a:p>
            <a:r>
              <a:rPr lang="en-US" sz="4100" dirty="0"/>
              <a:t>SALAS DE ESPERA</a:t>
            </a:r>
          </a:p>
        </p:txBody>
      </p:sp>
      <p:pic>
        <p:nvPicPr>
          <p:cNvPr id="31747" name="Picture 6" descr="C:\Documents and Settings\deborahb\My Documents\My Pictures\Markham Family Physicians\MFHT_main waiting area_reduced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338" y="1541010"/>
            <a:ext cx="4053662" cy="2640271"/>
          </a:xfrm>
          <a:noFill/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D:\Hawthorne-0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12" y="2099388"/>
            <a:ext cx="4359349" cy="291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8"/>
          <p:cNvSpPr txBox="1">
            <a:spLocks noChangeArrowheads="1"/>
          </p:cNvSpPr>
          <p:nvPr/>
        </p:nvSpPr>
        <p:spPr bwMode="auto">
          <a:xfrm>
            <a:off x="4713767" y="1538094"/>
            <a:ext cx="2268279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Thunder Bay Regional Hospital</a:t>
            </a:r>
          </a:p>
        </p:txBody>
      </p:sp>
      <p:sp>
        <p:nvSpPr>
          <p:cNvPr id="31751" name="TextBox 9"/>
          <p:cNvSpPr txBox="1">
            <a:spLocks noChangeArrowheads="1"/>
          </p:cNvSpPr>
          <p:nvPr/>
        </p:nvSpPr>
        <p:spPr bwMode="auto">
          <a:xfrm>
            <a:off x="7194698" y="5038531"/>
            <a:ext cx="1772093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Hawthorne</a:t>
            </a:r>
          </a:p>
          <a:p>
            <a:pPr eaLnBrk="1" hangingPunct="1"/>
            <a:r>
              <a:rPr lang="en-US"/>
              <a:t>Vancouver, B.C.</a:t>
            </a:r>
          </a:p>
        </p:txBody>
      </p:sp>
      <p:pic>
        <p:nvPicPr>
          <p:cNvPr id="31752" name="Picture 7" descr="C:\Documents and Settings\deborahb\My Documents\My Pictures\St Peter's\AG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 b="12122"/>
          <a:stretch>
            <a:fillRect/>
          </a:stretch>
        </p:blipFill>
        <p:spPr bwMode="auto">
          <a:xfrm>
            <a:off x="624663" y="4198776"/>
            <a:ext cx="4062523" cy="236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4713768" y="5373216"/>
            <a:ext cx="1984744" cy="82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St Peter’s Mental Health Pavilion, Hamilton, Ontario </a:t>
            </a:r>
          </a:p>
        </p:txBody>
      </p:sp>
      <p:grpSp>
        <p:nvGrpSpPr>
          <p:cNvPr id="10" name="9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1" name="2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9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308863" y="126838"/>
            <a:ext cx="5279361" cy="1143000"/>
          </a:xfrm>
        </p:spPr>
        <p:txBody>
          <a:bodyPr/>
          <a:lstStyle/>
          <a:p>
            <a:r>
              <a:rPr lang="en-US" sz="4100" dirty="0" smtClean="0"/>
              <a:t>CAFETERIA</a:t>
            </a:r>
            <a:endParaRPr lang="en-US" sz="4100" dirty="0"/>
          </a:p>
        </p:txBody>
      </p:sp>
      <p:pic>
        <p:nvPicPr>
          <p:cNvPr id="3277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673395" y="5445224"/>
            <a:ext cx="2410047" cy="82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Sudbury Regional Hospital,</a:t>
            </a:r>
          </a:p>
          <a:p>
            <a:pPr eaLnBrk="1" hangingPunct="1"/>
            <a:r>
              <a:rPr lang="en-US" dirty="0"/>
              <a:t>Sudbury, Ontario</a:t>
            </a:r>
          </a:p>
        </p:txBody>
      </p:sp>
      <p:pic>
        <p:nvPicPr>
          <p:cNvPr id="32773" name="Picture 2" descr="C:\Documents and Settings\deborahb\My Documents\My Pictures\SudburyHosp\Sudbury Hospital 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2"/>
          <a:stretch>
            <a:fillRect/>
          </a:stretch>
        </p:blipFill>
        <p:spPr bwMode="auto">
          <a:xfrm>
            <a:off x="1331640" y="1412776"/>
            <a:ext cx="6483317" cy="389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8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27617" y="197768"/>
            <a:ext cx="7772104" cy="1143000"/>
          </a:xfrm>
        </p:spPr>
        <p:txBody>
          <a:bodyPr/>
          <a:lstStyle/>
          <a:p>
            <a:r>
              <a:rPr lang="en-US" sz="4100" dirty="0"/>
              <a:t>CAFE</a:t>
            </a:r>
          </a:p>
        </p:txBody>
      </p:sp>
      <p:pic>
        <p:nvPicPr>
          <p:cNvPr id="33795" name="Picture 6" descr="C:\Documents and Settings\deborahb\My Documents\My Pictures\St Joseph Villa\cafe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059" y="1565794"/>
            <a:ext cx="6215616" cy="4080685"/>
          </a:xfrm>
          <a:noFill/>
        </p:spPr>
      </p:pic>
      <p:pic>
        <p:nvPicPr>
          <p:cNvPr id="3379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673395" y="5691674"/>
            <a:ext cx="2268279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St Joseph’s Hospital</a:t>
            </a:r>
          </a:p>
          <a:p>
            <a:pPr eaLnBrk="1" hangingPunct="1"/>
            <a:r>
              <a:rPr lang="en-US"/>
              <a:t>Hamilton, Ontario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04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524887" y="188640"/>
            <a:ext cx="5279361" cy="1143000"/>
          </a:xfrm>
        </p:spPr>
        <p:txBody>
          <a:bodyPr/>
          <a:lstStyle/>
          <a:p>
            <a:r>
              <a:rPr lang="en-US" sz="4100" dirty="0" smtClean="0"/>
              <a:t>COMEDORES</a:t>
            </a:r>
            <a:endParaRPr lang="en-US" sz="4100" dirty="0"/>
          </a:p>
        </p:txBody>
      </p:sp>
      <p:pic>
        <p:nvPicPr>
          <p:cNvPr id="34819" name="Picture 2" descr="C:\Documents and Settings\DeborahB\My Documents\My Pictures\Picture\Picture 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674" y="1549757"/>
            <a:ext cx="6166884" cy="4128796"/>
          </a:xfrm>
          <a:noFill/>
        </p:spPr>
      </p:pic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673395" y="5738327"/>
            <a:ext cx="2410047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AMICA  Lifestyles</a:t>
            </a:r>
          </a:p>
          <a:p>
            <a:pPr eaLnBrk="1" hangingPunct="1"/>
            <a:r>
              <a:rPr lang="en-US"/>
              <a:t>Ottawa, Ontario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95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5574" y="158912"/>
            <a:ext cx="5608674" cy="1143000"/>
          </a:xfrm>
        </p:spPr>
        <p:txBody>
          <a:bodyPr/>
          <a:lstStyle/>
          <a:p>
            <a:pPr eaLnBrk="1" hangingPunct="1"/>
            <a:r>
              <a:rPr lang="en-US" sz="4100" dirty="0"/>
              <a:t>LOUNGE</a:t>
            </a:r>
          </a:p>
        </p:txBody>
      </p:sp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C:\Documents and Settings\deborahb\My Documents\My Pictures\Henderson Jarvinsky Hospital\henderson install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5" y="1539552"/>
            <a:ext cx="4177710" cy="309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6"/>
          <p:cNvSpPr txBox="1">
            <a:spLocks noChangeArrowheads="1"/>
          </p:cNvSpPr>
          <p:nvPr/>
        </p:nvSpPr>
        <p:spPr bwMode="auto">
          <a:xfrm>
            <a:off x="3112977" y="3962594"/>
            <a:ext cx="2055628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Jarvinsky Hospital,</a:t>
            </a:r>
          </a:p>
          <a:p>
            <a:pPr eaLnBrk="1" hangingPunct="1"/>
            <a:r>
              <a:rPr lang="en-US"/>
              <a:t>Hamilton, Ontario</a:t>
            </a:r>
          </a:p>
        </p:txBody>
      </p:sp>
      <p:pic>
        <p:nvPicPr>
          <p:cNvPr id="35846" name="Picture 6" descr="C:\Documents and Settings\deborahb\My Documents\My Pictures\Mattawa Hospital\Mattaw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75" y="1561420"/>
            <a:ext cx="4134884" cy="306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7289209" y="4009248"/>
            <a:ext cx="2055628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Mattawa Hospital,</a:t>
            </a:r>
          </a:p>
          <a:p>
            <a:pPr eaLnBrk="1" hangingPunct="1"/>
            <a:r>
              <a:rPr lang="en-US"/>
              <a:t>Mattawa, Ontario</a:t>
            </a:r>
          </a:p>
        </p:txBody>
      </p:sp>
      <p:pic>
        <p:nvPicPr>
          <p:cNvPr id="35848" name="Picture 7" descr="C:\Documents and Settings\deborahb\My Documents\My Pictures\Showroom Shots\Wind.At-Eez.Sere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9"/>
          <a:stretch>
            <a:fillRect/>
          </a:stretch>
        </p:blipFill>
        <p:spPr bwMode="auto">
          <a:xfrm>
            <a:off x="649768" y="4688633"/>
            <a:ext cx="3724349" cy="209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8" descr="C:\Documents and Settings\deborahb\My Documents\My Pictures\St John's Rehab\IMGP81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93" y="4688633"/>
            <a:ext cx="2126512" cy="157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Box 11"/>
          <p:cNvSpPr txBox="1">
            <a:spLocks noChangeArrowheads="1"/>
          </p:cNvSpPr>
          <p:nvPr/>
        </p:nvSpPr>
        <p:spPr bwMode="auto">
          <a:xfrm>
            <a:off x="6769396" y="4940851"/>
            <a:ext cx="1913860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Different Solutions for Different  Needs</a:t>
            </a:r>
          </a:p>
        </p:txBody>
      </p:sp>
      <p:sp>
        <p:nvSpPr>
          <p:cNvPr id="35851" name="TextBox 12"/>
          <p:cNvSpPr txBox="1">
            <a:spLocks noChangeArrowheads="1"/>
          </p:cNvSpPr>
          <p:nvPr/>
        </p:nvSpPr>
        <p:spPr bwMode="auto">
          <a:xfrm>
            <a:off x="4501116" y="6279211"/>
            <a:ext cx="1984744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St John’s Rehabilitation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8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3" name="2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54613"/>
            <a:ext cx="1781792" cy="570131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14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25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760" y="147249"/>
            <a:ext cx="3898605" cy="1143000"/>
          </a:xfrm>
        </p:spPr>
        <p:txBody>
          <a:bodyPr/>
          <a:lstStyle/>
          <a:p>
            <a:pPr eaLnBrk="1" hangingPunct="1"/>
            <a:r>
              <a:rPr lang="en-US" sz="4100" dirty="0" smtClean="0"/>
              <a:t>RECREACION</a:t>
            </a:r>
            <a:endParaRPr lang="en-US" sz="4100" dirty="0"/>
          </a:p>
        </p:txBody>
      </p:sp>
      <p:pic>
        <p:nvPicPr>
          <p:cNvPr id="36867" name="Picture 5" descr="C:\Documents and Settings\DeborahB\Desktop\Projects\Amica\Games Room Tables and Chairs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082" y="1647436"/>
            <a:ext cx="6918546" cy="4012163"/>
          </a:xfrm>
          <a:noFill/>
        </p:spPr>
      </p:pic>
      <p:pic>
        <p:nvPicPr>
          <p:cNvPr id="3686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886047" y="5661248"/>
            <a:ext cx="3189767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err="1"/>
              <a:t>Chartwell</a:t>
            </a:r>
            <a:r>
              <a:rPr lang="en-US" dirty="0"/>
              <a:t> </a:t>
            </a:r>
            <a:r>
              <a:rPr lang="en-US" dirty="0" err="1"/>
              <a:t>Reit</a:t>
            </a:r>
            <a:r>
              <a:rPr lang="en-US" dirty="0"/>
              <a:t>,</a:t>
            </a:r>
          </a:p>
          <a:p>
            <a:pPr eaLnBrk="1" hangingPunct="1"/>
            <a:r>
              <a:rPr lang="en-US" dirty="0"/>
              <a:t>Vancouver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0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VickiW\My Documents\My Pictures\Princess Margaret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61" y="1555589"/>
            <a:ext cx="3832152" cy="38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C:\Documents and Settings\VickiW\My Documents\My Pictures\princes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15" y="1654727"/>
            <a:ext cx="3944383" cy="394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11"/>
          <p:cNvSpPr>
            <a:spLocks noGrp="1" noChangeArrowheads="1"/>
          </p:cNvSpPr>
          <p:nvPr>
            <p:ph type="title"/>
          </p:nvPr>
        </p:nvSpPr>
        <p:spPr>
          <a:xfrm>
            <a:off x="184271" y="285559"/>
            <a:ext cx="7772105" cy="911193"/>
          </a:xfrm>
        </p:spPr>
        <p:txBody>
          <a:bodyPr/>
          <a:lstStyle/>
          <a:p>
            <a:pPr eaLnBrk="1" hangingPunct="1"/>
            <a:r>
              <a:rPr lang="en-US" sz="4100" dirty="0" smtClean="0"/>
              <a:t>CLINICAS</a:t>
            </a:r>
            <a:endParaRPr lang="en-US" sz="4100" dirty="0"/>
          </a:p>
        </p:txBody>
      </p:sp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4279" y="5373216"/>
            <a:ext cx="3473302" cy="916415"/>
          </a:xfrm>
          <a:prstGeom prst="rect">
            <a:avLst/>
          </a:prstGeom>
          <a:noFill/>
        </p:spPr>
        <p:txBody>
          <a:bodyPr lIns="84591" tIns="42296" rIns="84591" bIns="42296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ea typeface="ＭＳ Ｐゴシック"/>
                <a:cs typeface="ＭＳ Ｐゴシック"/>
              </a:rPr>
              <a:t>Princess Margaret Hospital</a:t>
            </a:r>
          </a:p>
          <a:p>
            <a:pPr>
              <a:defRPr/>
            </a:pPr>
            <a:r>
              <a:rPr lang="en-US" dirty="0">
                <a:latin typeface="+mj-lt"/>
                <a:ea typeface="ＭＳ Ｐゴシック"/>
                <a:cs typeface="ＭＳ Ｐゴシック"/>
              </a:rPr>
              <a:t>Breast Cancer Clinic</a:t>
            </a:r>
          </a:p>
          <a:p>
            <a:pPr>
              <a:defRPr/>
            </a:pPr>
            <a:r>
              <a:rPr lang="en-US" dirty="0">
                <a:latin typeface="+mj-lt"/>
                <a:ea typeface="ＭＳ Ｐゴシック"/>
                <a:cs typeface="ＭＳ Ｐゴシック"/>
              </a:rPr>
              <a:t>Toronto, CA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8" name="1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2958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60044" y="197768"/>
            <a:ext cx="528822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SALON</a:t>
            </a:r>
          </a:p>
        </p:txBody>
      </p:sp>
      <p:pic>
        <p:nvPicPr>
          <p:cNvPr id="38915" name="Picture 6" descr="C:\Documents and Settings\DeborahB\Desktop\Projects\Amica\Salo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61" y="3398385"/>
            <a:ext cx="4778744" cy="289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7" descr="C:\Documents and Settings\DeborahB\Desktop\Projects\Amica\Salon 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1209" y="1632857"/>
            <a:ext cx="4855535" cy="3252594"/>
          </a:xfrm>
          <a:noFill/>
        </p:spPr>
      </p:pic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8" name="1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899592" y="1772816"/>
            <a:ext cx="2743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dirty="0">
                <a:latin typeface="+mj-lt"/>
              </a:rPr>
              <a:t>Los hospitales y centros de atención del adulto mayor, encuentran que los productos de belleza “Global </a:t>
            </a:r>
            <a:r>
              <a:rPr lang="es-ES" dirty="0" smtClean="0">
                <a:latin typeface="+mj-lt"/>
              </a:rPr>
              <a:t>Salón” </a:t>
            </a:r>
            <a:r>
              <a:rPr lang="es-ES" dirty="0">
                <a:latin typeface="+mj-lt"/>
              </a:rPr>
              <a:t>son</a:t>
            </a:r>
          </a:p>
          <a:p>
            <a:pPr eaLnBrk="1" hangingPunct="1"/>
            <a:r>
              <a:rPr lang="es-ES" dirty="0">
                <a:latin typeface="+mj-lt"/>
              </a:rPr>
              <a:t>la solución perfecta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6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15803" y="197768"/>
            <a:ext cx="7772104" cy="1143000"/>
          </a:xfrm>
        </p:spPr>
        <p:txBody>
          <a:bodyPr/>
          <a:lstStyle/>
          <a:p>
            <a:r>
              <a:rPr lang="en-US" sz="4100" dirty="0" smtClean="0"/>
              <a:t>IGLESIAS</a:t>
            </a:r>
            <a:endParaRPr lang="en-US" sz="4100" dirty="0"/>
          </a:p>
        </p:txBody>
      </p:sp>
      <p:pic>
        <p:nvPicPr>
          <p:cNvPr id="39939" name="Picture 5" descr="C:\Documents and Settings\DeborahB\Desktop\Pictures\HIGH RESOLUTION\reflection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629" y="1561421"/>
            <a:ext cx="3842488" cy="2439080"/>
          </a:xfrm>
          <a:noFill/>
        </p:spPr>
      </p:pic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673396" y="4074854"/>
            <a:ext cx="1913860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St. Joseph’s Villa, </a:t>
            </a:r>
          </a:p>
          <a:p>
            <a:pPr eaLnBrk="1" hangingPunct="1"/>
            <a:r>
              <a:rPr lang="en-US"/>
              <a:t>Dundas, Ontario</a:t>
            </a:r>
          </a:p>
        </p:txBody>
      </p:sp>
      <p:pic>
        <p:nvPicPr>
          <p:cNvPr id="39942" name="Picture 6" descr="D:\Idlewyld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9286"/>
            <a:ext cx="4430233" cy="291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7"/>
          <p:cNvSpPr txBox="1">
            <a:spLocks noChangeArrowheads="1"/>
          </p:cNvSpPr>
          <p:nvPr/>
        </p:nvSpPr>
        <p:spPr bwMode="auto">
          <a:xfrm>
            <a:off x="4588245" y="5379681"/>
            <a:ext cx="1984744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Idlewyld,</a:t>
            </a:r>
          </a:p>
          <a:p>
            <a:pPr eaLnBrk="1" hangingPunct="1"/>
            <a:r>
              <a:rPr lang="en-US"/>
              <a:t>London, Ontario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9" name="1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5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1"/>
          <p:cNvSpPr>
            <a:spLocks noChangeArrowheads="1"/>
          </p:cNvSpPr>
          <p:nvPr/>
        </p:nvSpPr>
        <p:spPr bwMode="auto">
          <a:xfrm>
            <a:off x="1979712" y="367393"/>
            <a:ext cx="4665034" cy="119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/>
          <a:p>
            <a:pPr algn="ctr"/>
            <a:r>
              <a:rPr lang="en-US" sz="3600" dirty="0" smtClean="0"/>
              <a:t>HABITACION DE PACIENTES</a:t>
            </a:r>
            <a:endParaRPr lang="en-US" sz="3600" dirty="0"/>
          </a:p>
        </p:txBody>
      </p:sp>
      <p:pic>
        <p:nvPicPr>
          <p:cNvPr id="4096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3" y="1558504"/>
            <a:ext cx="5205523" cy="520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396" y="1541010"/>
            <a:ext cx="1959640" cy="411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5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2564219"/>
            <a:ext cx="6400800" cy="1599234"/>
          </a:xfrm>
          <a:ln>
            <a:noFill/>
          </a:ln>
        </p:spPr>
        <p:txBody>
          <a:bodyPr>
            <a:normAutofit fontScale="55000" lnSpcReduction="20000"/>
          </a:bodyPr>
          <a:lstStyle/>
          <a:p>
            <a:r>
              <a:rPr lang="es-PE" sz="31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Nuestros valores corporativos</a:t>
            </a:r>
          </a:p>
          <a:p>
            <a:endParaRPr lang="es-PE" sz="3100" u="sn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es-PE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Respeto</a:t>
            </a: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es-PE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Integridad</a:t>
            </a: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es-PE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Información y Comunicación oportuna</a:t>
            </a:r>
          </a:p>
          <a:p>
            <a:pPr marL="457200" indent="-457200" algn="just"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</a:pPr>
            <a:r>
              <a:rPr lang="es-PE" sz="3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Creatividad</a:t>
            </a:r>
            <a:endParaRPr lang="es-PE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s-P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484040" y="3646096"/>
            <a:ext cx="640080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dirty="0"/>
          </a:p>
        </p:txBody>
      </p:sp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7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6047" y="1609530"/>
            <a:ext cx="2605833" cy="3147795"/>
          </a:xfrm>
          <a:prstGeom prst="rect">
            <a:avLst/>
          </a:prstGeom>
          <a:noFill/>
        </p:spPr>
        <p:txBody>
          <a:bodyPr wrap="square" lIns="84591" tIns="42296" rIns="84591" bIns="42296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3399"/>
                </a:solidFill>
                <a:latin typeface="+mj-lt"/>
                <a:ea typeface="ＭＳ Ｐゴシック"/>
                <a:cs typeface="ＭＳ Ｐゴシック"/>
              </a:rPr>
              <a:t>GRANDES</a:t>
            </a:r>
            <a:endParaRPr lang="en-US" sz="3000" b="1" dirty="0">
              <a:solidFill>
                <a:srgbClr val="003399"/>
              </a:solidFill>
              <a:latin typeface="+mj-lt"/>
              <a:ea typeface="ＭＳ Ｐゴシック"/>
              <a:cs typeface="ＭＳ Ｐゴシック"/>
            </a:endParaRPr>
          </a:p>
          <a:p>
            <a:pPr>
              <a:defRPr/>
            </a:pPr>
            <a:r>
              <a:rPr lang="en-US" sz="3000" b="1" dirty="0">
                <a:solidFill>
                  <a:srgbClr val="003399"/>
                </a:solidFill>
                <a:latin typeface="+mj-lt"/>
                <a:ea typeface="ＭＳ Ｐゴシック"/>
                <a:cs typeface="ＭＳ Ｐゴシック"/>
              </a:rPr>
              <a:t>      </a:t>
            </a:r>
            <a:r>
              <a:rPr lang="en-US" sz="2200" b="1" dirty="0" smtClean="0">
                <a:solidFill>
                  <a:srgbClr val="003399"/>
                </a:solidFill>
                <a:latin typeface="+mj-lt"/>
                <a:ea typeface="ＭＳ Ｐゴシック"/>
                <a:cs typeface="ＭＳ Ｐゴシック"/>
              </a:rPr>
              <a:t>o</a:t>
            </a:r>
            <a:endParaRPr lang="en-US" sz="2200" b="1" dirty="0">
              <a:solidFill>
                <a:srgbClr val="003399"/>
              </a:solidFill>
              <a:latin typeface="+mj-lt"/>
              <a:ea typeface="ＭＳ Ｐゴシック"/>
              <a:cs typeface="ＭＳ Ｐゴシック"/>
            </a:endParaRPr>
          </a:p>
          <a:p>
            <a:pPr>
              <a:defRPr/>
            </a:pPr>
            <a:r>
              <a:rPr lang="en-US" sz="3000" b="1" dirty="0">
                <a:solidFill>
                  <a:srgbClr val="003399"/>
                </a:solidFill>
                <a:latin typeface="+mj-lt"/>
                <a:ea typeface="ＭＳ Ｐゴシック"/>
                <a:cs typeface="ＭＳ Ｐゴシック"/>
              </a:rPr>
              <a:t>          </a:t>
            </a:r>
            <a:r>
              <a:rPr lang="en-US" sz="3000" b="1" dirty="0" err="1" smtClean="0">
                <a:solidFill>
                  <a:srgbClr val="003399"/>
                </a:solidFill>
                <a:latin typeface="+mj-lt"/>
                <a:ea typeface="ＭＳ Ｐゴシック"/>
                <a:cs typeface="ＭＳ Ｐゴシック"/>
              </a:rPr>
              <a:t>pequeños</a:t>
            </a:r>
            <a:endParaRPr lang="en-US" sz="3000" b="1" dirty="0">
              <a:solidFill>
                <a:srgbClr val="003399"/>
              </a:solidFill>
              <a:latin typeface="+mj-lt"/>
              <a:ea typeface="ＭＳ Ｐゴシック"/>
              <a:cs typeface="ＭＳ Ｐゴシック"/>
            </a:endParaRPr>
          </a:p>
          <a:p>
            <a:pPr>
              <a:defRPr/>
            </a:pPr>
            <a:endParaRPr lang="en-US" sz="1000" b="1" dirty="0">
              <a:solidFill>
                <a:srgbClr val="003399"/>
              </a:solidFill>
              <a:latin typeface="+mj-lt"/>
              <a:ea typeface="ＭＳ Ｐゴシック"/>
              <a:cs typeface="ＭＳ Ｐゴシック"/>
            </a:endParaRPr>
          </a:p>
          <a:p>
            <a:pPr>
              <a:defRPr/>
            </a:pPr>
            <a:r>
              <a:rPr lang="en-US" sz="3000" b="1" dirty="0" err="1" smtClean="0">
                <a:solidFill>
                  <a:srgbClr val="003399"/>
                </a:solidFill>
                <a:latin typeface="+mj-lt"/>
                <a:ea typeface="ＭＳ Ｐゴシック"/>
                <a:cs typeface="ＭＳ Ｐゴシック"/>
              </a:rPr>
              <a:t>es</a:t>
            </a:r>
            <a:r>
              <a:rPr lang="en-US" sz="3000" b="1" dirty="0" smtClean="0">
                <a:solidFill>
                  <a:srgbClr val="003399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en-US" sz="3000" b="1" dirty="0" err="1" smtClean="0">
                <a:solidFill>
                  <a:srgbClr val="003399"/>
                </a:solidFill>
                <a:latin typeface="+mj-lt"/>
                <a:ea typeface="ＭＳ Ｐゴシック"/>
                <a:cs typeface="ＭＳ Ｐゴシック"/>
              </a:rPr>
              <a:t>para</a:t>
            </a:r>
            <a:r>
              <a:rPr lang="en-US" sz="3000" b="1" dirty="0" smtClean="0">
                <a:solidFill>
                  <a:srgbClr val="003399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endParaRPr lang="en-US" sz="3000" b="1" dirty="0">
              <a:solidFill>
                <a:srgbClr val="003399"/>
              </a:solidFill>
              <a:latin typeface="+mj-lt"/>
              <a:ea typeface="ＭＳ Ｐゴシック"/>
              <a:cs typeface="ＭＳ Ｐゴシック"/>
            </a:endParaRPr>
          </a:p>
          <a:p>
            <a:pPr>
              <a:defRPr/>
            </a:pPr>
            <a:endParaRPr lang="en-US" sz="1000" b="1" dirty="0">
              <a:solidFill>
                <a:srgbClr val="003399"/>
              </a:solidFill>
              <a:latin typeface="+mj-lt"/>
              <a:ea typeface="ＭＳ Ｐゴシック"/>
              <a:cs typeface="ＭＳ Ｐゴシック"/>
            </a:endParaRPr>
          </a:p>
          <a:p>
            <a:pPr>
              <a:defRPr/>
            </a:pPr>
            <a:r>
              <a:rPr lang="en-US" sz="3000" b="1" dirty="0">
                <a:solidFill>
                  <a:srgbClr val="003399"/>
                </a:solidFill>
                <a:latin typeface="+mj-lt"/>
                <a:ea typeface="ＭＳ Ｐゴシック"/>
                <a:cs typeface="ＭＳ Ｐゴシック"/>
              </a:rPr>
              <a:t>  	</a:t>
            </a:r>
            <a:r>
              <a:rPr lang="en-US" sz="3000" b="1" dirty="0" smtClean="0">
                <a:solidFill>
                  <a:srgbClr val="003399"/>
                </a:solidFill>
                <a:latin typeface="+mj-lt"/>
                <a:ea typeface="ＭＳ Ｐゴシック"/>
                <a:cs typeface="ＭＳ Ｐゴシック"/>
              </a:rPr>
              <a:t>TODOS</a:t>
            </a:r>
            <a:endParaRPr lang="en-US" sz="3000" b="1" dirty="0">
              <a:solidFill>
                <a:srgbClr val="003399"/>
              </a:solidFill>
              <a:latin typeface="+mj-lt"/>
              <a:ea typeface="ＭＳ Ｐゴシック"/>
              <a:cs typeface="ＭＳ Ｐゴシック"/>
            </a:endParaRPr>
          </a:p>
          <a:p>
            <a:pPr>
              <a:defRPr/>
            </a:pPr>
            <a:endParaRPr lang="en-US" sz="2200" dirty="0"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7173" name="Picture 6" descr="C:\Documents and Settings\DeborahB\Desktop\Powerpoint\Premi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31" y="2173096"/>
            <a:ext cx="2835349" cy="202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29074" y="1056456"/>
            <a:ext cx="5214202" cy="716360"/>
          </a:xfrm>
          <a:prstGeom prst="rect">
            <a:avLst/>
          </a:prstGeom>
          <a:noFill/>
        </p:spPr>
        <p:txBody>
          <a:bodyPr wrap="none" lIns="84591" tIns="42296" rIns="84591" bIns="42296">
            <a:spAutoFit/>
          </a:bodyPr>
          <a:lstStyle/>
          <a:p>
            <a:pPr>
              <a:defRPr/>
            </a:pPr>
            <a:r>
              <a:rPr lang="en-US" sz="4100" b="1" dirty="0" smtClean="0">
                <a:latin typeface="+mj-lt"/>
                <a:ea typeface="ＭＳ Ｐゴシック"/>
                <a:cs typeface="ＭＳ Ｐゴシック"/>
              </a:rPr>
              <a:t>AL SERVICIO DE TODOS</a:t>
            </a:r>
            <a:endParaRPr lang="en-US" sz="4100" b="1" dirty="0">
              <a:latin typeface="+mj-lt"/>
              <a:ea typeface="ＭＳ Ｐゴシック"/>
              <a:cs typeface="ＭＳ Ｐゴシック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9" name="1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33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95536" y="413792"/>
            <a:ext cx="864096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 RECETA DIO </a:t>
            </a:r>
            <a:br>
              <a:rPr lang="en-US" sz="4000" dirty="0" smtClean="0"/>
            </a:br>
            <a:r>
              <a:rPr lang="en-US" sz="4000" dirty="0" smtClean="0"/>
              <a:t>RESULTADO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914105" y="1589120"/>
            <a:ext cx="7772104" cy="4924814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1500" dirty="0">
                <a:latin typeface="+mj-lt"/>
              </a:rPr>
              <a:t>Whiston Hospital, Lancashire, England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Somerset Partnership, Broadway House Mental Health, Somerset, England</a:t>
            </a:r>
          </a:p>
          <a:p>
            <a:pPr>
              <a:defRPr/>
            </a:pPr>
            <a:r>
              <a:rPr lang="en-US" sz="1500" dirty="0" err="1">
                <a:latin typeface="+mj-lt"/>
              </a:rPr>
              <a:t>Barnsley</a:t>
            </a:r>
            <a:r>
              <a:rPr lang="en-US" sz="1500" dirty="0">
                <a:latin typeface="+mj-lt"/>
              </a:rPr>
              <a:t> District Hospital, </a:t>
            </a:r>
            <a:r>
              <a:rPr lang="en-US" sz="1500" dirty="0" err="1">
                <a:latin typeface="+mj-lt"/>
              </a:rPr>
              <a:t>Barnsley</a:t>
            </a:r>
            <a:r>
              <a:rPr lang="en-US" sz="1500" dirty="0">
                <a:latin typeface="+mj-lt"/>
              </a:rPr>
              <a:t>, England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Royal </a:t>
            </a:r>
            <a:r>
              <a:rPr lang="en-US" sz="1500" dirty="0" err="1">
                <a:latin typeface="+mj-lt"/>
              </a:rPr>
              <a:t>Hallamshire</a:t>
            </a:r>
            <a:r>
              <a:rPr lang="en-US" sz="1500" dirty="0">
                <a:latin typeface="+mj-lt"/>
              </a:rPr>
              <a:t> Teaching Hospital, Sheffield, England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Gwent NHS Trust, Wales, UK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Huntsville Hospital, Alabama, USA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Fairview Hospital, Ohio, USA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Grady Memorial Hospital, Georgia, USA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York Central Hospital, Richmond Hill, CA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Yee Hong Centre, Geriatric Care, Scarborough, CA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Toronto East General Hospital, Toronto, CA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American Hospital, Dubai</a:t>
            </a:r>
          </a:p>
          <a:p>
            <a:pPr>
              <a:defRPr/>
            </a:pPr>
            <a:r>
              <a:rPr lang="en-US" sz="1500" dirty="0" err="1">
                <a:latin typeface="+mj-lt"/>
              </a:rPr>
              <a:t>Welcare</a:t>
            </a:r>
            <a:r>
              <a:rPr lang="en-US" sz="1500" dirty="0">
                <a:latin typeface="+mj-lt"/>
              </a:rPr>
              <a:t> Hospital, Dubai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Emergency &amp; Trauma Centre, Dubai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Al </a:t>
            </a:r>
            <a:r>
              <a:rPr lang="en-US" sz="1500" dirty="0" err="1">
                <a:latin typeface="+mj-lt"/>
              </a:rPr>
              <a:t>Rahba</a:t>
            </a:r>
            <a:r>
              <a:rPr lang="en-US" sz="1500" dirty="0">
                <a:latin typeface="+mj-lt"/>
              </a:rPr>
              <a:t> Hospital, Abu Dhabi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Kuwait Hospital, Kuwait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Sunnybrook Health Sciences,  CA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Toronto Rehabilitation Hospital</a:t>
            </a:r>
          </a:p>
          <a:p>
            <a:pPr>
              <a:defRPr/>
            </a:pPr>
            <a:endParaRPr lang="en-US" sz="1500" dirty="0"/>
          </a:p>
        </p:txBody>
      </p:sp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8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6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1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95536" y="413792"/>
            <a:ext cx="777210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 RECETA DIO </a:t>
            </a:r>
            <a:br>
              <a:rPr lang="en-US" dirty="0"/>
            </a:br>
            <a:r>
              <a:rPr lang="en-US" dirty="0"/>
              <a:t>RESULTADO</a:t>
            </a:r>
            <a:endParaRPr lang="en-US" dirty="0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914105" y="1600784"/>
            <a:ext cx="7772104" cy="4907319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1500" dirty="0">
                <a:latin typeface="+mj-lt"/>
              </a:rPr>
              <a:t>St. Joseph’s Health System, with 167 Participating Member Hospitals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Hamilton Health Sciences, with 7 Participating Member Hospitals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Shared Services West, with 5 Participating Member Hospitals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Peterborough Regional Hospital, Peterborough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Sudbury Regional Hospital, Sudbury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St Lawrence Lodge, Kingston				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Oakville Trafalgar Hospital, Oakville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Milton Hospital, Milton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Georgetown Hospital, Georgetown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Joseph Brant Memorial Hospital, Mississauga 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St. Michael’s Hospital  Toronto </a:t>
            </a:r>
            <a:r>
              <a:rPr lang="en-US" sz="1500" i="1" dirty="0">
                <a:latin typeface="+mj-lt"/>
              </a:rPr>
              <a:t> </a:t>
            </a:r>
            <a:r>
              <a:rPr lang="en-US" sz="1500" dirty="0">
                <a:latin typeface="+mj-lt"/>
              </a:rPr>
              <a:t>   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Guelph General Hospital, Guelph    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Peterborough Regional Hospital, Peterborough     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Sir Mortimer B. Davis Jewish General Hospital, Montreal 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Surrey Hospital, Vancouver </a:t>
            </a:r>
          </a:p>
          <a:p>
            <a:pPr>
              <a:defRPr/>
            </a:pPr>
            <a:r>
              <a:rPr lang="en-US" sz="1500" dirty="0" err="1">
                <a:latin typeface="+mj-lt"/>
              </a:rPr>
              <a:t>Jarvinsky</a:t>
            </a:r>
            <a:r>
              <a:rPr lang="en-US" sz="1500" dirty="0">
                <a:latin typeface="+mj-lt"/>
              </a:rPr>
              <a:t> Hospital, Hamilton   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 Mt. Sinai Hospital, Toronto, CA</a:t>
            </a:r>
          </a:p>
          <a:p>
            <a:pPr>
              <a:defRPr/>
            </a:pPr>
            <a:r>
              <a:rPr lang="en-US" sz="1500" dirty="0">
                <a:latin typeface="+mj-lt"/>
              </a:rPr>
              <a:t>Oakville Trafalgar Hospital, Oakville, CA</a:t>
            </a:r>
            <a:r>
              <a:rPr lang="en-US" sz="1500" dirty="0"/>
              <a:t>               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600" dirty="0"/>
              <a:t>				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5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620688"/>
            <a:ext cx="1781792" cy="570131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8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8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DeborahB\Desktop\Pictures\PrincessMargaret\GLOBpm Re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9" y="1340768"/>
            <a:ext cx="6035453" cy="427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88224" y="2844379"/>
            <a:ext cx="2281990" cy="134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100" dirty="0" smtClean="0">
                <a:solidFill>
                  <a:srgbClr val="003399"/>
                </a:solidFill>
                <a:latin typeface="+mj-lt"/>
              </a:rPr>
              <a:t>¡MUCHAS</a:t>
            </a:r>
          </a:p>
          <a:p>
            <a:pPr eaLnBrk="1" hangingPunct="1"/>
            <a:r>
              <a:rPr lang="en-US" sz="4100" dirty="0" smtClean="0">
                <a:solidFill>
                  <a:srgbClr val="003399"/>
                </a:solidFill>
                <a:latin typeface="+mj-lt"/>
              </a:rPr>
              <a:t>GRACIAS!</a:t>
            </a:r>
            <a:endParaRPr lang="en-US" sz="4100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48134" name="TextBox 5"/>
          <p:cNvSpPr txBox="1">
            <a:spLocks noChangeArrowheads="1"/>
          </p:cNvSpPr>
          <p:nvPr/>
        </p:nvSpPr>
        <p:spPr bwMode="auto">
          <a:xfrm>
            <a:off x="689640" y="5661248"/>
            <a:ext cx="2977116" cy="57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Princess Margaret Hospital,</a:t>
            </a:r>
          </a:p>
          <a:p>
            <a:pPr eaLnBrk="1" hangingPunct="1"/>
            <a:r>
              <a:rPr lang="en-US"/>
              <a:t>Toronto, Ontario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8" name="1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3452124"/>
            <a:ext cx="6400800" cy="552940"/>
          </a:xfrm>
        </p:spPr>
        <p:txBody>
          <a:bodyPr>
            <a:normAutofit fontScale="92500" lnSpcReduction="20000"/>
          </a:bodyPr>
          <a:lstStyle/>
          <a:p>
            <a:r>
              <a:rPr lang="es-PE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Soluciones integrales para el equipamiento de oficinas con productos de calidad</a:t>
            </a:r>
          </a:p>
          <a:p>
            <a:pPr algn="l"/>
            <a:endParaRPr lang="es-PE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484040" y="3645024"/>
            <a:ext cx="640080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dirty="0"/>
          </a:p>
        </p:txBody>
      </p:sp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54" y="1828879"/>
            <a:ext cx="3117059" cy="997385"/>
          </a:xfrm>
          <a:prstGeom prst="rect">
            <a:avLst/>
          </a:prstGeom>
        </p:spPr>
      </p:pic>
      <p:sp>
        <p:nvSpPr>
          <p:cNvPr id="17" name="2 Subtítulo"/>
          <p:cNvSpPr txBox="1">
            <a:spLocks/>
          </p:cNvSpPr>
          <p:nvPr/>
        </p:nvSpPr>
        <p:spPr>
          <a:xfrm>
            <a:off x="1331640" y="4619253"/>
            <a:ext cx="6400800" cy="1041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Av. Comandante Espinar N° </a:t>
            </a:r>
            <a:r>
              <a:rPr lang="pt-B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520, Miraflores</a:t>
            </a:r>
          </a:p>
          <a:p>
            <a:r>
              <a:rPr lang="es-P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Central: </a:t>
            </a:r>
            <a:r>
              <a:rPr lang="es-P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243-1177 </a:t>
            </a:r>
            <a:endParaRPr lang="es-PE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P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proyect@decorlux.com.pe</a:t>
            </a:r>
            <a:endParaRPr lang="es-PE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P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wwww.decorofficeonline.com</a:t>
            </a:r>
          </a:p>
          <a:p>
            <a:endParaRPr lang="es-PE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3568" y="3572534"/>
            <a:ext cx="6400800" cy="312120"/>
          </a:xfrm>
        </p:spPr>
        <p:txBody>
          <a:bodyPr>
            <a:normAutofit fontScale="92500" lnSpcReduction="20000"/>
          </a:bodyPr>
          <a:lstStyle/>
          <a:p>
            <a:r>
              <a:rPr lang="es-PE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 arte de embellecer para el placer de vivir y trabajar</a:t>
            </a:r>
            <a:endParaRPr lang="es-PE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484040" y="3645024"/>
            <a:ext cx="640080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dirty="0"/>
          </a:p>
        </p:txBody>
      </p:sp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7" name="2 Subtítulo"/>
          <p:cNvSpPr txBox="1">
            <a:spLocks/>
          </p:cNvSpPr>
          <p:nvPr/>
        </p:nvSpPr>
        <p:spPr>
          <a:xfrm>
            <a:off x="1331640" y="4619253"/>
            <a:ext cx="2952328" cy="1041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Av. </a:t>
            </a:r>
            <a:r>
              <a:rPr lang="pt-B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República de Panamá 3537, San 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pt-B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sidro</a:t>
            </a:r>
          </a:p>
          <a:p>
            <a:r>
              <a:rPr lang="es-P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Central: 440 6767 </a:t>
            </a:r>
          </a:p>
          <a:p>
            <a:r>
              <a:rPr lang="es-P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ventas1@decorlux.com.pe</a:t>
            </a:r>
            <a:endParaRPr lang="es-PE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P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wwww.decorluxonline.com</a:t>
            </a:r>
          </a:p>
          <a:p>
            <a:endParaRPr lang="es-PE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83" y="1944980"/>
            <a:ext cx="3157835" cy="953868"/>
          </a:xfrm>
          <a:prstGeom prst="rect">
            <a:avLst/>
          </a:prstGeom>
        </p:spPr>
      </p:pic>
      <p:sp>
        <p:nvSpPr>
          <p:cNvPr id="18" name="2 Subtítulo"/>
          <p:cNvSpPr txBox="1">
            <a:spLocks/>
          </p:cNvSpPr>
          <p:nvPr/>
        </p:nvSpPr>
        <p:spPr>
          <a:xfrm>
            <a:off x="4886973" y="4653136"/>
            <a:ext cx="2952328" cy="1041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Av. </a:t>
            </a:r>
            <a:r>
              <a:rPr lang="pt-BR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Caminos  del Inca 296, Chacarilla</a:t>
            </a:r>
          </a:p>
          <a:p>
            <a:r>
              <a:rPr lang="es-P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Central: 273 3366 </a:t>
            </a:r>
          </a:p>
          <a:p>
            <a:r>
              <a:rPr lang="es-P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ventas2@decorlux.com.pe</a:t>
            </a:r>
            <a:endParaRPr lang="es-PE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P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wwww.decorluxonline.com</a:t>
            </a:r>
          </a:p>
          <a:p>
            <a:endParaRPr lang="es-PE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4"/>
          <p:cNvSpPr txBox="1">
            <a:spLocks noChangeArrowheads="1"/>
          </p:cNvSpPr>
          <p:nvPr/>
        </p:nvSpPr>
        <p:spPr bwMode="auto">
          <a:xfrm>
            <a:off x="5004048" y="1909712"/>
            <a:ext cx="4176464" cy="477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4591" tIns="42296" rIns="84591" bIns="42296">
            <a:spAutoFit/>
          </a:bodyPr>
          <a:lstStyle/>
          <a:p>
            <a:pPr algn="ctr">
              <a:defRPr/>
            </a:pPr>
            <a:r>
              <a:rPr lang="es-PE" sz="3300" dirty="0">
                <a:solidFill>
                  <a:srgbClr val="000099"/>
                </a:solidFill>
                <a:latin typeface="+mj-lt"/>
                <a:ea typeface="ＭＳ Ｐゴシック"/>
              </a:rPr>
              <a:t>Gracias por la oportunidad de presentar</a:t>
            </a:r>
          </a:p>
          <a:p>
            <a:pPr algn="ctr">
              <a:defRPr/>
            </a:pPr>
            <a:endParaRPr lang="es-PE" sz="3300" dirty="0">
              <a:solidFill>
                <a:srgbClr val="000099"/>
              </a:solidFill>
              <a:latin typeface="+mj-lt"/>
              <a:ea typeface="ＭＳ Ｐゴシック"/>
            </a:endParaRPr>
          </a:p>
          <a:p>
            <a:pPr algn="ctr">
              <a:defRPr/>
            </a:pPr>
            <a:r>
              <a:rPr lang="es-PE" sz="3300" dirty="0">
                <a:solidFill>
                  <a:srgbClr val="000099"/>
                </a:solidFill>
                <a:latin typeface="+mj-lt"/>
                <a:ea typeface="ＭＳ Ｐゴシック"/>
              </a:rPr>
              <a:t>GLOBAL</a:t>
            </a:r>
          </a:p>
          <a:p>
            <a:pPr algn="ctr">
              <a:defRPr/>
            </a:pPr>
            <a:r>
              <a:rPr lang="es-PE" sz="3300" dirty="0">
                <a:solidFill>
                  <a:srgbClr val="000099"/>
                </a:solidFill>
                <a:latin typeface="+mj-lt"/>
                <a:ea typeface="ＭＳ Ｐゴシック"/>
              </a:rPr>
              <a:t>&amp;</a:t>
            </a:r>
          </a:p>
          <a:p>
            <a:pPr algn="ctr">
              <a:defRPr/>
            </a:pPr>
            <a:r>
              <a:rPr lang="es-PE" sz="3300" dirty="0" err="1">
                <a:solidFill>
                  <a:srgbClr val="000099"/>
                </a:solidFill>
                <a:latin typeface="+mj-lt"/>
                <a:ea typeface="ＭＳ Ｐゴシック"/>
              </a:rPr>
              <a:t>GLOBALcare</a:t>
            </a:r>
            <a:endParaRPr lang="es-PE" sz="3300" dirty="0">
              <a:solidFill>
                <a:srgbClr val="000099"/>
              </a:solidFill>
              <a:latin typeface="+mj-lt"/>
              <a:ea typeface="ＭＳ Ｐゴシック"/>
            </a:endParaRPr>
          </a:p>
          <a:p>
            <a:pPr algn="ctr">
              <a:defRPr/>
            </a:pPr>
            <a:endParaRPr lang="en-US" sz="3700" dirty="0">
              <a:solidFill>
                <a:srgbClr val="003399"/>
              </a:solidFill>
              <a:ea typeface="ＭＳ Ｐゴシック"/>
              <a:cs typeface="ＭＳ Ｐゴシック"/>
            </a:endParaRPr>
          </a:p>
          <a:p>
            <a:pPr>
              <a:defRPr/>
            </a:pPr>
            <a:endParaRPr lang="en-US" sz="3700" dirty="0">
              <a:solidFill>
                <a:srgbClr val="003399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2538438" y="512106"/>
            <a:ext cx="2634907" cy="7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400" b="1" dirty="0">
                <a:latin typeface="+mj-lt"/>
              </a:rPr>
              <a:t>WELCOME</a:t>
            </a:r>
          </a:p>
        </p:txBody>
      </p:sp>
      <p:pic>
        <p:nvPicPr>
          <p:cNvPr id="5125" name="Picture 9" descr="http://www.corbisimages.com/images/67/202556AF-86C8-43A1-93B7-10FFC6A8578D/SC-003-04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15615"/>
            <a:ext cx="4508381" cy="29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9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179512" y="2006783"/>
            <a:ext cx="6096772" cy="40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/>
          <a:p>
            <a:pPr algn="just"/>
            <a:endParaRPr lang="es-PE" sz="2600" b="1" dirty="0" smtClean="0">
              <a:solidFill>
                <a:srgbClr val="000099"/>
              </a:solidFill>
            </a:endParaRPr>
          </a:p>
          <a:p>
            <a:pPr algn="just"/>
            <a:endParaRPr lang="es-PE" sz="2600" dirty="0">
              <a:solidFill>
                <a:srgbClr val="000099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s-PE" sz="2600" dirty="0" smtClean="0">
                <a:solidFill>
                  <a:srgbClr val="000099"/>
                </a:solidFill>
              </a:rPr>
              <a:t>Más de 4,000 empleados. 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s-PE" sz="2600" dirty="0" smtClean="0">
              <a:solidFill>
                <a:srgbClr val="000099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s-PE" sz="2600" dirty="0" smtClean="0">
                <a:solidFill>
                  <a:srgbClr val="000099"/>
                </a:solidFill>
              </a:rPr>
              <a:t>Integración Vertical: control de costos y tiempos de entrega, asegura calidad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s-PE" sz="2600" dirty="0" smtClean="0">
              <a:solidFill>
                <a:srgbClr val="000099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s-PE" sz="2600" dirty="0" smtClean="0">
                <a:solidFill>
                  <a:srgbClr val="000099"/>
                </a:solidFill>
              </a:rPr>
              <a:t>Todos los productos cumplen </a:t>
            </a:r>
            <a:r>
              <a:rPr lang="es-PE" sz="2600" dirty="0">
                <a:solidFill>
                  <a:srgbClr val="000099"/>
                </a:solidFill>
              </a:rPr>
              <a:t>con las normas de ergonomía y salud. </a:t>
            </a:r>
            <a:endParaRPr lang="es-PE" sz="2600" dirty="0" smtClean="0">
              <a:solidFill>
                <a:srgbClr val="000099"/>
              </a:solidFill>
            </a:endParaRPr>
          </a:p>
          <a:p>
            <a:endParaRPr lang="es-PE" sz="2600" b="1" dirty="0">
              <a:solidFill>
                <a:srgbClr val="000099"/>
              </a:solidFill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353902" y="552400"/>
            <a:ext cx="1866170" cy="71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/>
          <a:p>
            <a:r>
              <a:rPr lang="en-US" sz="4100" dirty="0"/>
              <a:t>GLOBAL</a:t>
            </a:r>
          </a:p>
        </p:txBody>
      </p:sp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198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6" y="626621"/>
            <a:ext cx="1781792" cy="57013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24" y="2348880"/>
            <a:ext cx="233402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79512" y="1493168"/>
            <a:ext cx="8208912" cy="208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/>
          <a:p>
            <a:pPr algn="just"/>
            <a:r>
              <a:rPr lang="es-PE" sz="2600" dirty="0" smtClean="0">
                <a:solidFill>
                  <a:srgbClr val="000099"/>
                </a:solidFill>
              </a:rPr>
              <a:t>THE GLOBAL GROUP es uno de los más grandes fabricantes de muebles en Norte América.</a:t>
            </a:r>
          </a:p>
          <a:p>
            <a:pPr marL="457200" indent="-457200">
              <a:buFontTx/>
              <a:buChar char="-"/>
            </a:pPr>
            <a:endParaRPr lang="es-PE" sz="2600" b="1" dirty="0">
              <a:solidFill>
                <a:srgbClr val="000099"/>
              </a:solidFill>
            </a:endParaRPr>
          </a:p>
          <a:p>
            <a:endParaRPr lang="es-PE" sz="2600" b="1" dirty="0">
              <a:solidFill>
                <a:srgbClr val="000099"/>
              </a:solidFill>
            </a:endParaRPr>
          </a:p>
          <a:p>
            <a:endParaRPr lang="es-PE" sz="2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179512" y="1340768"/>
            <a:ext cx="6336704" cy="448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591" tIns="42296" rIns="84591" bIns="42296">
            <a:spAutoFit/>
          </a:bodyPr>
          <a:lstStyle/>
          <a:p>
            <a:endParaRPr lang="es-PE" sz="2600" b="1" dirty="0">
              <a:solidFill>
                <a:srgbClr val="000099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PE" sz="2600" dirty="0" smtClean="0">
                <a:solidFill>
                  <a:srgbClr val="000099"/>
                </a:solidFill>
              </a:rPr>
              <a:t>Fabrica sillas </a:t>
            </a:r>
            <a:r>
              <a:rPr lang="es-PE" sz="2600" dirty="0">
                <a:solidFill>
                  <a:srgbClr val="000099"/>
                </a:solidFill>
              </a:rPr>
              <a:t>de oficina, mesas de trabajo, paneles y archivos. </a:t>
            </a:r>
            <a:endParaRPr lang="es-PE" sz="2600" dirty="0" smtClean="0">
              <a:solidFill>
                <a:srgbClr val="000099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s-PE" sz="2600" dirty="0" smtClean="0">
              <a:solidFill>
                <a:srgbClr val="000099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s-PE" sz="2600" dirty="0">
              <a:solidFill>
                <a:srgbClr val="000099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PE" sz="2600" dirty="0" smtClean="0">
                <a:solidFill>
                  <a:srgbClr val="000099"/>
                </a:solidFill>
              </a:rPr>
              <a:t>Además </a:t>
            </a:r>
            <a:r>
              <a:rPr lang="es-PE" sz="2600" dirty="0">
                <a:solidFill>
                  <a:srgbClr val="000099"/>
                </a:solidFill>
              </a:rPr>
              <a:t>de ofrecer una línea completa de productos </a:t>
            </a:r>
            <a:r>
              <a:rPr lang="es-PE" sz="2600" dirty="0" smtClean="0">
                <a:solidFill>
                  <a:srgbClr val="000099"/>
                </a:solidFill>
              </a:rPr>
              <a:t>especializados para el </a:t>
            </a:r>
            <a:r>
              <a:rPr lang="es-PE" sz="2600" u="sng" dirty="0" smtClean="0">
                <a:solidFill>
                  <a:srgbClr val="000099"/>
                </a:solidFill>
              </a:rPr>
              <a:t>Sector Salud</a:t>
            </a:r>
            <a:r>
              <a:rPr lang="es-PE" sz="2600" dirty="0" smtClean="0">
                <a:solidFill>
                  <a:srgbClr val="000099"/>
                </a:solidFill>
              </a:rPr>
              <a:t>, desarrollados para </a:t>
            </a:r>
            <a:r>
              <a:rPr lang="es-PE" sz="2600" dirty="0">
                <a:solidFill>
                  <a:srgbClr val="000099"/>
                </a:solidFill>
              </a:rPr>
              <a:t>satisfacer las necesidades en </a:t>
            </a:r>
            <a:r>
              <a:rPr lang="es-PE" sz="2600" dirty="0" smtClean="0">
                <a:solidFill>
                  <a:srgbClr val="000099"/>
                </a:solidFill>
              </a:rPr>
              <a:t>Hospitales, </a:t>
            </a:r>
            <a:r>
              <a:rPr lang="es-PE" sz="2600" dirty="0">
                <a:solidFill>
                  <a:srgbClr val="000099"/>
                </a:solidFill>
              </a:rPr>
              <a:t>Clínicas y </a:t>
            </a:r>
            <a:r>
              <a:rPr lang="es-PE" sz="2600" dirty="0" smtClean="0">
                <a:solidFill>
                  <a:srgbClr val="000099"/>
                </a:solidFill>
              </a:rPr>
              <a:t>Casas </a:t>
            </a:r>
            <a:r>
              <a:rPr lang="es-PE" sz="2600" dirty="0">
                <a:solidFill>
                  <a:srgbClr val="000099"/>
                </a:solidFill>
              </a:rPr>
              <a:t>de Cuidado para el adulto mayor</a:t>
            </a:r>
            <a:r>
              <a:rPr lang="es-PE" sz="2600" dirty="0" smtClean="0">
                <a:solidFill>
                  <a:srgbClr val="000099"/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endParaRPr lang="es-PE" sz="2600" b="1" dirty="0">
              <a:solidFill>
                <a:srgbClr val="000099"/>
              </a:solidFill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353902" y="552400"/>
            <a:ext cx="1866170" cy="71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/>
          <a:p>
            <a:r>
              <a:rPr lang="en-US" sz="4100" dirty="0"/>
              <a:t>GLOBAL</a:t>
            </a:r>
          </a:p>
        </p:txBody>
      </p:sp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198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6" y="626621"/>
            <a:ext cx="1781792" cy="57013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24" y="2348880"/>
            <a:ext cx="233402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3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>
          <a:xfrm>
            <a:off x="1728678" y="335699"/>
            <a:ext cx="5075570" cy="933061"/>
          </a:xfrm>
        </p:spPr>
        <p:txBody>
          <a:bodyPr/>
          <a:lstStyle/>
          <a:p>
            <a:pPr eaLnBrk="1" hangingPunct="1"/>
            <a:r>
              <a:rPr lang="en-US" sz="4100" dirty="0"/>
              <a:t>GLOBAL</a:t>
            </a:r>
          </a:p>
        </p:txBody>
      </p:sp>
      <p:sp>
        <p:nvSpPr>
          <p:cNvPr id="8195" name="Rectangle 12"/>
          <p:cNvSpPr>
            <a:spLocks noGrp="1" noChangeArrowheads="1"/>
          </p:cNvSpPr>
          <p:nvPr>
            <p:ph idx="1"/>
          </p:nvPr>
        </p:nvSpPr>
        <p:spPr>
          <a:xfrm>
            <a:off x="620233" y="1901429"/>
            <a:ext cx="7924209" cy="469592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99"/>
              </a:buClr>
              <a:defRPr/>
            </a:pP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Fabricante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Canadiense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con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enfoque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Internacional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y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fuerte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representación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Local –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Decorlux</a:t>
            </a:r>
            <a:endParaRPr lang="en-US" sz="26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Clr>
                <a:srgbClr val="000099"/>
              </a:buClr>
              <a:defRPr/>
            </a:pPr>
            <a:endParaRPr lang="en-US" sz="9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Clr>
                <a:srgbClr val="000099"/>
              </a:buClr>
              <a:defRPr/>
            </a:pPr>
            <a:endParaRPr lang="en-US" sz="9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Clr>
                <a:srgbClr val="000099"/>
              </a:buClr>
              <a:defRPr/>
            </a:pP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Comprometidos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con el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Medio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Ambiente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y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programas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de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reciclaje</a:t>
            </a:r>
            <a:endParaRPr lang="en-US" sz="2600" dirty="0" smtClean="0">
              <a:solidFill>
                <a:srgbClr val="000099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Clr>
                <a:srgbClr val="000099"/>
              </a:buClr>
              <a:defRPr/>
            </a:pPr>
            <a:endParaRPr lang="en-US" sz="2600" dirty="0">
              <a:solidFill>
                <a:srgbClr val="000099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Clr>
                <a:srgbClr val="000099"/>
              </a:buClr>
              <a:defRPr/>
            </a:pP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Comprometidos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con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Investigación</a:t>
            </a:r>
            <a:r>
              <a:rPr lang="en-US" sz="2600" dirty="0">
                <a:solidFill>
                  <a:srgbClr val="000099"/>
                </a:solidFill>
                <a:latin typeface="+mj-lt"/>
              </a:rPr>
              <a:t>,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Desarrollo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de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Producto</a:t>
            </a:r>
            <a:r>
              <a:rPr lang="en-US" sz="260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y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Soluciones</a:t>
            </a: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000099"/>
                </a:solidFill>
                <a:latin typeface="+mj-lt"/>
              </a:rPr>
              <a:t>Personalizadas</a:t>
            </a:r>
            <a:endParaRPr lang="en-US" sz="900" dirty="0">
              <a:solidFill>
                <a:srgbClr val="000099"/>
              </a:solidFill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0099"/>
              </a:buClr>
              <a:buNone/>
              <a:defRPr/>
            </a:pPr>
            <a:r>
              <a:rPr lang="en-US" sz="2600" dirty="0" smtClean="0">
                <a:solidFill>
                  <a:srgbClr val="000099"/>
                </a:solidFill>
                <a:latin typeface="+mj-lt"/>
              </a:rPr>
              <a:t> </a:t>
            </a:r>
            <a:endParaRPr lang="en-US" sz="2400" dirty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99"/>
              </a:buClr>
              <a:defRPr/>
            </a:pPr>
            <a:endParaRPr lang="en-US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99"/>
              </a:buClr>
              <a:defRPr/>
            </a:pPr>
            <a:endParaRPr lang="en-US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0099"/>
              </a:buClr>
              <a:defRPr/>
            </a:pPr>
            <a:endParaRPr lang="en-US" dirty="0" smtClean="0">
              <a:solidFill>
                <a:srgbClr val="000099"/>
              </a:solidFill>
            </a:endParaRPr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42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6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1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7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024" y="1291707"/>
            <a:ext cx="8892480" cy="1547357"/>
          </a:xfrm>
          <a:prstGeom prst="rect">
            <a:avLst/>
          </a:prstGeom>
          <a:noFill/>
        </p:spPr>
        <p:txBody>
          <a:bodyPr wrap="square" lIns="84591" tIns="42296" rIns="84591" bIns="42296">
            <a:spAutoFit/>
          </a:bodyPr>
          <a:lstStyle/>
          <a:p>
            <a:pPr>
              <a:defRPr/>
            </a:pPr>
            <a:endParaRPr lang="en-US" sz="1700" b="1" dirty="0">
              <a:solidFill>
                <a:srgbClr val="003399"/>
              </a:solidFill>
              <a:latin typeface="+mj-lt"/>
              <a:ea typeface="ＭＳ Ｐゴシック"/>
              <a:cs typeface="ＭＳ Ｐゴシック"/>
            </a:endParaRPr>
          </a:p>
          <a:p>
            <a:pPr>
              <a:defRPr/>
            </a:pPr>
            <a:r>
              <a:rPr lang="es-PE" sz="2600" b="1" dirty="0" err="1">
                <a:solidFill>
                  <a:srgbClr val="000099"/>
                </a:solidFill>
                <a:latin typeface="+mj-lt"/>
                <a:ea typeface="ＭＳ Ｐゴシック"/>
                <a:cs typeface="ＭＳ Ｐゴシック"/>
              </a:rPr>
              <a:t>GLOBALcare</a:t>
            </a:r>
            <a:r>
              <a:rPr lang="es-PE" sz="2600" b="1" dirty="0">
                <a:solidFill>
                  <a:srgbClr val="000099"/>
                </a:solidFill>
                <a:latin typeface="+mj-lt"/>
                <a:ea typeface="ＭＳ Ｐゴシック"/>
                <a:cs typeface="ＭＳ Ｐゴシック"/>
              </a:rPr>
              <a:t> es una división separada dentro de GLOBAL, porque entendemos el entorno de la Salud y creamos muebles para satisfacer esas necesidades.</a:t>
            </a: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2616465" y="419878"/>
            <a:ext cx="2773406" cy="71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4100" dirty="0" err="1">
                <a:solidFill>
                  <a:srgbClr val="0C0C0C"/>
                </a:solidFill>
                <a:latin typeface="+mj-lt"/>
              </a:rPr>
              <a:t>GLOBALcare</a:t>
            </a:r>
            <a:endParaRPr lang="en-US" sz="2200" dirty="0">
              <a:latin typeface="+mj-lt"/>
            </a:endParaRP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900"/>
            <a:ext cx="2551814" cy="7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6047" y="3001833"/>
            <a:ext cx="4141473" cy="7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Unidades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de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Producción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Separadas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  <a:p>
            <a:pPr eaLnBrk="1" hangingPunct="1"/>
            <a:r>
              <a:rPr lang="en-US" sz="2200" dirty="0">
                <a:solidFill>
                  <a:srgbClr val="000099"/>
                </a:solidFill>
                <a:latin typeface="+mj-lt"/>
              </a:rPr>
              <a:t>       ISO9001, ISO14001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86047" y="3853252"/>
            <a:ext cx="3546758" cy="4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Investigación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y Focus </a:t>
            </a:r>
            <a:r>
              <a:rPr lang="en-US" sz="2200" dirty="0">
                <a:solidFill>
                  <a:srgbClr val="000099"/>
                </a:solidFill>
                <a:latin typeface="+mj-lt"/>
              </a:rPr>
              <a:t>Groups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86047" y="4378099"/>
            <a:ext cx="3749634" cy="4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Evaluación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>
                <a:solidFill>
                  <a:srgbClr val="000099"/>
                </a:solidFill>
                <a:latin typeface="+mj-lt"/>
              </a:rPr>
              <a:t>and 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Test de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Usuario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59465" y="5312618"/>
            <a:ext cx="2881513" cy="4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Garantía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y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Rendimiento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81617" y="4846087"/>
            <a:ext cx="2086167" cy="4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Test de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Producto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86047" y="5787896"/>
            <a:ext cx="2843041" cy="4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591" tIns="42296" rIns="84591" bIns="42296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Certificado</a:t>
            </a:r>
            <a:r>
              <a:rPr lang="en-US" sz="22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2200" dirty="0" err="1" smtClean="0">
                <a:solidFill>
                  <a:srgbClr val="000099"/>
                </a:solidFill>
                <a:latin typeface="+mj-lt"/>
              </a:rPr>
              <a:t>Greenguard</a:t>
            </a:r>
            <a:endParaRPr lang="en-US" sz="2200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8203" name="Picture 15" descr="http://3.bp.blogspot.com/_Cp_gO5dcUOo/S7H2dNuHLXI/AAAAAAAABNQ/Zg42UWfRXGw/s1600/healthc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67" y="3079102"/>
            <a:ext cx="3083442" cy="250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0" y="60064"/>
            <a:ext cx="9144000" cy="416608"/>
            <a:chOff x="0" y="60064"/>
            <a:chExt cx="9144000" cy="416608"/>
          </a:xfrm>
        </p:grpSpPr>
        <p:sp>
          <p:nvSpPr>
            <p:cNvPr id="14" name="2 Subtítulo"/>
            <p:cNvSpPr txBox="1">
              <a:spLocks/>
            </p:cNvSpPr>
            <p:nvPr/>
          </p:nvSpPr>
          <p:spPr>
            <a:xfrm>
              <a:off x="0" y="60064"/>
              <a:ext cx="9144000" cy="1470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2 Subtítulo"/>
            <p:cNvSpPr txBox="1">
              <a:spLocks/>
            </p:cNvSpPr>
            <p:nvPr/>
          </p:nvSpPr>
          <p:spPr>
            <a:xfrm>
              <a:off x="0" y="232216"/>
              <a:ext cx="9144000" cy="100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2 Subtítulo"/>
            <p:cNvSpPr txBox="1">
              <a:spLocks/>
            </p:cNvSpPr>
            <p:nvPr/>
          </p:nvSpPr>
          <p:spPr>
            <a:xfrm>
              <a:off x="0" y="357809"/>
              <a:ext cx="9144000" cy="46855"/>
            </a:xfrm>
            <a:prstGeom prst="rect">
              <a:avLst/>
            </a:prstGeom>
            <a:solidFill>
              <a:srgbClr val="151B97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2 Subtítulo"/>
            <p:cNvSpPr txBox="1">
              <a:spLocks/>
            </p:cNvSpPr>
            <p:nvPr/>
          </p:nvSpPr>
          <p:spPr>
            <a:xfrm>
              <a:off x="0" y="457283"/>
              <a:ext cx="9144000" cy="19389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PE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0" y="6262566"/>
            <a:ext cx="9144266" cy="608456"/>
            <a:chOff x="0" y="6262566"/>
            <a:chExt cx="9144266" cy="608456"/>
          </a:xfrm>
        </p:grpSpPr>
        <p:sp>
          <p:nvSpPr>
            <p:cNvPr id="19" name="2 Subtítulo"/>
            <p:cNvSpPr txBox="1">
              <a:spLocks/>
            </p:cNvSpPr>
            <p:nvPr/>
          </p:nvSpPr>
          <p:spPr>
            <a:xfrm>
              <a:off x="0" y="6262566"/>
              <a:ext cx="1854085" cy="5954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PARA OFICINAS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2 Subtítulo"/>
            <p:cNvSpPr txBox="1">
              <a:spLocks/>
            </p:cNvSpPr>
            <p:nvPr/>
          </p:nvSpPr>
          <p:spPr>
            <a:xfrm>
              <a:off x="1819644" y="6262566"/>
              <a:ext cx="1854085" cy="595434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ALFOMBRAS &amp; PISOS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2 Subtítulo"/>
            <p:cNvSpPr txBox="1">
              <a:spLocks/>
            </p:cNvSpPr>
            <p:nvPr/>
          </p:nvSpPr>
          <p:spPr>
            <a:xfrm>
              <a:off x="3635896" y="6262566"/>
              <a:ext cx="1854085" cy="59543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MOBILIARIO DE DISEÑO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" name="2 Subtítulo"/>
            <p:cNvSpPr txBox="1">
              <a:spLocks/>
            </p:cNvSpPr>
            <p:nvPr/>
          </p:nvSpPr>
          <p:spPr>
            <a:xfrm>
              <a:off x="5436095" y="6262566"/>
              <a:ext cx="1854085" cy="5954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CORTINAS &amp; PERSIANAS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3" name="2 Subtítulo"/>
            <p:cNvSpPr txBox="1">
              <a:spLocks/>
            </p:cNvSpPr>
            <p:nvPr/>
          </p:nvSpPr>
          <p:spPr>
            <a:xfrm>
              <a:off x="7290181" y="6262566"/>
              <a:ext cx="1854085" cy="60845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P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REVESTIMIENTOS PARA PAREDES</a:t>
              </a:r>
              <a:endParaRPr lang="es-PE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4" name="2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" y="548680"/>
            <a:ext cx="1781792" cy="570131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661248"/>
            <a:ext cx="2564398" cy="57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6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1789</Words>
  <Application>Microsoft Office PowerPoint</Application>
  <PresentationFormat>Presentación en pantalla (4:3)</PresentationFormat>
  <Paragraphs>500</Paragraphs>
  <Slides>45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GLOBAL</vt:lpstr>
      <vt:lpstr>Presentación de PowerPoint</vt:lpstr>
      <vt:lpstr>GLOBALcare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LUGAR DE TRABAJO</vt:lpstr>
      <vt:lpstr>EL LUGAR DE TRABAJO</vt:lpstr>
      <vt:lpstr>SALAS DE REUNION</vt:lpstr>
      <vt:lpstr>LABORATORIOS DE COMPUTO</vt:lpstr>
      <vt:lpstr>Presentación de PowerPoint</vt:lpstr>
      <vt:lpstr>AUDITORIOS</vt:lpstr>
      <vt:lpstr>SALAS DE ESPERA</vt:lpstr>
      <vt:lpstr>SALAS DE ESPERA</vt:lpstr>
      <vt:lpstr>SALAS DE ESPERA</vt:lpstr>
      <vt:lpstr>SALAS DE ESPERA</vt:lpstr>
      <vt:lpstr>CAFETERIA</vt:lpstr>
      <vt:lpstr>CAFE</vt:lpstr>
      <vt:lpstr>COMEDORES</vt:lpstr>
      <vt:lpstr>LOUNGE</vt:lpstr>
      <vt:lpstr>RECREACION</vt:lpstr>
      <vt:lpstr>CLINICAS</vt:lpstr>
      <vt:lpstr>SALON</vt:lpstr>
      <vt:lpstr>IGLESIAS</vt:lpstr>
      <vt:lpstr>Presentación de PowerPoint</vt:lpstr>
      <vt:lpstr>Presentación de PowerPoint</vt:lpstr>
      <vt:lpstr>LA RECETA DIO  RESULTADO</vt:lpstr>
      <vt:lpstr>LA RECETA DIO  RESULTADO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Luz Ramirez</dc:creator>
  <cp:lastModifiedBy>Claudia Falconi</cp:lastModifiedBy>
  <cp:revision>58</cp:revision>
  <dcterms:created xsi:type="dcterms:W3CDTF">2012-05-17T19:09:45Z</dcterms:created>
  <dcterms:modified xsi:type="dcterms:W3CDTF">2012-06-22T19:26:37Z</dcterms:modified>
</cp:coreProperties>
</file>